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25"/>
  </p:handoutMasterIdLst>
  <p:sldIdLst>
    <p:sldId id="256" r:id="rId5"/>
    <p:sldId id="257" r:id="rId6"/>
    <p:sldId id="258" r:id="rId7"/>
    <p:sldId id="261" r:id="rId8"/>
    <p:sldId id="260" r:id="rId9"/>
    <p:sldId id="259" r:id="rId10"/>
    <p:sldId id="262" r:id="rId11"/>
    <p:sldId id="277" r:id="rId12"/>
    <p:sldId id="274" r:id="rId13"/>
    <p:sldId id="264" r:id="rId14"/>
    <p:sldId id="278" r:id="rId15"/>
    <p:sldId id="280" r:id="rId16"/>
    <p:sldId id="281" r:id="rId17"/>
    <p:sldId id="284" r:id="rId18"/>
    <p:sldId id="285" r:id="rId19"/>
    <p:sldId id="282" r:id="rId20"/>
    <p:sldId id="283" r:id="rId21"/>
    <p:sldId id="286" r:id="rId22"/>
    <p:sldId id="287"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3029"/>
    <a:srgbClr val="2B39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AB9D7-114B-43AE-AD6F-4A017A2188E8}" v="10" dt="2025-12-01T14:35:04.6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Penry" userId="eb3a0382-c13a-4994-844e-3f19251ea911" providerId="ADAL" clId="{14270184-D8D5-4AF3-BE7E-D102E09EBC41}"/>
    <pc:docChg chg="modSld">
      <pc:chgData name="Robert Penry" userId="eb3a0382-c13a-4994-844e-3f19251ea911" providerId="ADAL" clId="{14270184-D8D5-4AF3-BE7E-D102E09EBC41}" dt="2025-12-01T14:35:04.627" v="9" actId="20577"/>
      <pc:docMkLst>
        <pc:docMk/>
      </pc:docMkLst>
      <pc:sldChg chg="modSp modAnim">
        <pc:chgData name="Robert Penry" userId="eb3a0382-c13a-4994-844e-3f19251ea911" providerId="ADAL" clId="{14270184-D8D5-4AF3-BE7E-D102E09EBC41}" dt="2025-12-01T14:34:31.221" v="0" actId="20577"/>
        <pc:sldMkLst>
          <pc:docMk/>
          <pc:sldMk cId="2493828021" sldId="264"/>
        </pc:sldMkLst>
        <pc:spChg chg="mod">
          <ac:chgData name="Robert Penry" userId="eb3a0382-c13a-4994-844e-3f19251ea911" providerId="ADAL" clId="{14270184-D8D5-4AF3-BE7E-D102E09EBC41}" dt="2025-12-01T14:34:31.221" v="0" actId="20577"/>
          <ac:spMkLst>
            <pc:docMk/>
            <pc:sldMk cId="2493828021" sldId="264"/>
            <ac:spMk id="12" creationId="{514D8AA3-BC47-74EC-7D2A-A7E7BAB0F0F6}"/>
          </ac:spMkLst>
        </pc:spChg>
      </pc:sldChg>
      <pc:sldChg chg="modSp modAnim">
        <pc:chgData name="Robert Penry" userId="eb3a0382-c13a-4994-844e-3f19251ea911" providerId="ADAL" clId="{14270184-D8D5-4AF3-BE7E-D102E09EBC41}" dt="2025-12-01T14:34:35.325" v="1" actId="20577"/>
        <pc:sldMkLst>
          <pc:docMk/>
          <pc:sldMk cId="387256581" sldId="278"/>
        </pc:sldMkLst>
        <pc:spChg chg="mod">
          <ac:chgData name="Robert Penry" userId="eb3a0382-c13a-4994-844e-3f19251ea911" providerId="ADAL" clId="{14270184-D8D5-4AF3-BE7E-D102E09EBC41}" dt="2025-12-01T14:34:35.325" v="1" actId="20577"/>
          <ac:spMkLst>
            <pc:docMk/>
            <pc:sldMk cId="387256581" sldId="278"/>
            <ac:spMk id="2" creationId="{71086B28-EBE7-A5A3-A09E-E0389D13FD4B}"/>
          </ac:spMkLst>
        </pc:spChg>
      </pc:sldChg>
      <pc:sldChg chg="modSp modAnim">
        <pc:chgData name="Robert Penry" userId="eb3a0382-c13a-4994-844e-3f19251ea911" providerId="ADAL" clId="{14270184-D8D5-4AF3-BE7E-D102E09EBC41}" dt="2025-12-01T14:34:40.565" v="2" actId="20577"/>
        <pc:sldMkLst>
          <pc:docMk/>
          <pc:sldMk cId="3541295189" sldId="280"/>
        </pc:sldMkLst>
        <pc:spChg chg="mod">
          <ac:chgData name="Robert Penry" userId="eb3a0382-c13a-4994-844e-3f19251ea911" providerId="ADAL" clId="{14270184-D8D5-4AF3-BE7E-D102E09EBC41}" dt="2025-12-01T14:34:40.565" v="2" actId="20577"/>
          <ac:spMkLst>
            <pc:docMk/>
            <pc:sldMk cId="3541295189" sldId="280"/>
            <ac:spMk id="2" creationId="{A3120E3D-0402-B90B-7362-A4D8C899F342}"/>
          </ac:spMkLst>
        </pc:spChg>
      </pc:sldChg>
      <pc:sldChg chg="modSp modAnim">
        <pc:chgData name="Robert Penry" userId="eb3a0382-c13a-4994-844e-3f19251ea911" providerId="ADAL" clId="{14270184-D8D5-4AF3-BE7E-D102E09EBC41}" dt="2025-12-01T14:34:43.685" v="3" actId="20577"/>
        <pc:sldMkLst>
          <pc:docMk/>
          <pc:sldMk cId="2524471291" sldId="281"/>
        </pc:sldMkLst>
        <pc:spChg chg="mod">
          <ac:chgData name="Robert Penry" userId="eb3a0382-c13a-4994-844e-3f19251ea911" providerId="ADAL" clId="{14270184-D8D5-4AF3-BE7E-D102E09EBC41}" dt="2025-12-01T14:34:43.685" v="3" actId="20577"/>
          <ac:spMkLst>
            <pc:docMk/>
            <pc:sldMk cId="2524471291" sldId="281"/>
            <ac:spMk id="2" creationId="{1C3AA4F5-787C-6B0D-3EB2-E4EF963E9332}"/>
          </ac:spMkLst>
        </pc:spChg>
      </pc:sldChg>
      <pc:sldChg chg="modSp modAnim">
        <pc:chgData name="Robert Penry" userId="eb3a0382-c13a-4994-844e-3f19251ea911" providerId="ADAL" clId="{14270184-D8D5-4AF3-BE7E-D102E09EBC41}" dt="2025-12-01T14:34:54.835" v="6" actId="20577"/>
        <pc:sldMkLst>
          <pc:docMk/>
          <pc:sldMk cId="3308327918" sldId="282"/>
        </pc:sldMkLst>
        <pc:spChg chg="mod">
          <ac:chgData name="Robert Penry" userId="eb3a0382-c13a-4994-844e-3f19251ea911" providerId="ADAL" clId="{14270184-D8D5-4AF3-BE7E-D102E09EBC41}" dt="2025-12-01T14:34:54.835" v="6" actId="20577"/>
          <ac:spMkLst>
            <pc:docMk/>
            <pc:sldMk cId="3308327918" sldId="282"/>
            <ac:spMk id="2" creationId="{B888577B-C92D-3D6C-8E5C-B41C003A278F}"/>
          </ac:spMkLst>
        </pc:spChg>
      </pc:sldChg>
      <pc:sldChg chg="modSp modAnim">
        <pc:chgData name="Robert Penry" userId="eb3a0382-c13a-4994-844e-3f19251ea911" providerId="ADAL" clId="{14270184-D8D5-4AF3-BE7E-D102E09EBC41}" dt="2025-12-01T14:34:58.679" v="7" actId="20577"/>
        <pc:sldMkLst>
          <pc:docMk/>
          <pc:sldMk cId="3019642694" sldId="283"/>
        </pc:sldMkLst>
        <pc:spChg chg="mod">
          <ac:chgData name="Robert Penry" userId="eb3a0382-c13a-4994-844e-3f19251ea911" providerId="ADAL" clId="{14270184-D8D5-4AF3-BE7E-D102E09EBC41}" dt="2025-12-01T14:34:58.679" v="7" actId="20577"/>
          <ac:spMkLst>
            <pc:docMk/>
            <pc:sldMk cId="3019642694" sldId="283"/>
            <ac:spMk id="2" creationId="{C31F342D-9938-CDC4-B32C-EF0C6AF079FC}"/>
          </ac:spMkLst>
        </pc:spChg>
      </pc:sldChg>
      <pc:sldChg chg="modSp modAnim">
        <pc:chgData name="Robert Penry" userId="eb3a0382-c13a-4994-844e-3f19251ea911" providerId="ADAL" clId="{14270184-D8D5-4AF3-BE7E-D102E09EBC41}" dt="2025-12-01T14:34:47.085" v="4" actId="20577"/>
        <pc:sldMkLst>
          <pc:docMk/>
          <pc:sldMk cId="2274582294" sldId="284"/>
        </pc:sldMkLst>
        <pc:spChg chg="mod">
          <ac:chgData name="Robert Penry" userId="eb3a0382-c13a-4994-844e-3f19251ea911" providerId="ADAL" clId="{14270184-D8D5-4AF3-BE7E-D102E09EBC41}" dt="2025-12-01T14:34:47.085" v="4" actId="20577"/>
          <ac:spMkLst>
            <pc:docMk/>
            <pc:sldMk cId="2274582294" sldId="284"/>
            <ac:spMk id="2" creationId="{1DD098FC-D8F6-8E78-ADAF-69081F4FB6DF}"/>
          </ac:spMkLst>
        </pc:spChg>
      </pc:sldChg>
      <pc:sldChg chg="modSp modAnim">
        <pc:chgData name="Robert Penry" userId="eb3a0382-c13a-4994-844e-3f19251ea911" providerId="ADAL" clId="{14270184-D8D5-4AF3-BE7E-D102E09EBC41}" dt="2025-12-01T14:34:51.255" v="5" actId="20577"/>
        <pc:sldMkLst>
          <pc:docMk/>
          <pc:sldMk cId="475075082" sldId="285"/>
        </pc:sldMkLst>
        <pc:spChg chg="mod">
          <ac:chgData name="Robert Penry" userId="eb3a0382-c13a-4994-844e-3f19251ea911" providerId="ADAL" clId="{14270184-D8D5-4AF3-BE7E-D102E09EBC41}" dt="2025-12-01T14:34:51.255" v="5" actId="20577"/>
          <ac:spMkLst>
            <pc:docMk/>
            <pc:sldMk cId="475075082" sldId="285"/>
            <ac:spMk id="2" creationId="{D102BD60-B7BF-056E-62DD-52E359B3436D}"/>
          </ac:spMkLst>
        </pc:spChg>
      </pc:sldChg>
      <pc:sldChg chg="modSp modAnim">
        <pc:chgData name="Robert Penry" userId="eb3a0382-c13a-4994-844e-3f19251ea911" providerId="ADAL" clId="{14270184-D8D5-4AF3-BE7E-D102E09EBC41}" dt="2025-12-01T14:35:01.555" v="8" actId="20577"/>
        <pc:sldMkLst>
          <pc:docMk/>
          <pc:sldMk cId="4193291238" sldId="286"/>
        </pc:sldMkLst>
        <pc:spChg chg="mod">
          <ac:chgData name="Robert Penry" userId="eb3a0382-c13a-4994-844e-3f19251ea911" providerId="ADAL" clId="{14270184-D8D5-4AF3-BE7E-D102E09EBC41}" dt="2025-12-01T14:35:01.555" v="8" actId="20577"/>
          <ac:spMkLst>
            <pc:docMk/>
            <pc:sldMk cId="4193291238" sldId="286"/>
            <ac:spMk id="2" creationId="{C04673A4-9E2A-3E09-D532-40BD601E4A3E}"/>
          </ac:spMkLst>
        </pc:spChg>
      </pc:sldChg>
      <pc:sldChg chg="modSp modAnim">
        <pc:chgData name="Robert Penry" userId="eb3a0382-c13a-4994-844e-3f19251ea911" providerId="ADAL" clId="{14270184-D8D5-4AF3-BE7E-D102E09EBC41}" dt="2025-12-01T14:35:04.627" v="9" actId="20577"/>
        <pc:sldMkLst>
          <pc:docMk/>
          <pc:sldMk cId="2304512983" sldId="287"/>
        </pc:sldMkLst>
        <pc:spChg chg="mod">
          <ac:chgData name="Robert Penry" userId="eb3a0382-c13a-4994-844e-3f19251ea911" providerId="ADAL" clId="{14270184-D8D5-4AF3-BE7E-D102E09EBC41}" dt="2025-12-01T14:35:04.627" v="9" actId="20577"/>
          <ac:spMkLst>
            <pc:docMk/>
            <pc:sldMk cId="2304512983" sldId="287"/>
            <ac:spMk id="9" creationId="{2B50A40A-5109-9AD5-0DEB-B62B3D620AF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2939D-7F6F-0308-C4B2-0E8CEAA995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984045E-8351-A54A-25F7-BDD0E243B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6931985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4D01-11B6-CF9D-EAAB-33751AC0BC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607D9C-2C1B-E208-9D32-C5A71D86BA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8ED0E-A3EC-14C0-AEDE-B7BB7277FA76}"/>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5" name="Footer Placeholder 4">
            <a:extLst>
              <a:ext uri="{FF2B5EF4-FFF2-40B4-BE49-F238E27FC236}">
                <a16:creationId xmlns:a16="http://schemas.microsoft.com/office/drawing/2014/main" id="{FC823E27-2F3F-4480-E48D-84C4969785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03340-DB5F-3844-3204-24CCB249EE5A}"/>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3152190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96FD-E0E8-D785-2C9F-4EF7F2E03E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3CA767-ED5A-031B-8424-2F588B5C62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EC0C1-CFEF-ABAD-6CF9-AB56BC361317}"/>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5" name="Footer Placeholder 4">
            <a:extLst>
              <a:ext uri="{FF2B5EF4-FFF2-40B4-BE49-F238E27FC236}">
                <a16:creationId xmlns:a16="http://schemas.microsoft.com/office/drawing/2014/main" id="{300368FC-0FD9-6BC2-EBDC-4E1246C1D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8A2489-1813-BA0C-22CF-B174CB6DF045}"/>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157655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593F7D-D4B0-52DB-B4B7-633FF4CE645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B5F23-CB6F-1696-F1EF-277C0AFA39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619452-414C-45A9-1D69-9CEBC93BCE81}"/>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5" name="Footer Placeholder 4">
            <a:extLst>
              <a:ext uri="{FF2B5EF4-FFF2-40B4-BE49-F238E27FC236}">
                <a16:creationId xmlns:a16="http://schemas.microsoft.com/office/drawing/2014/main" id="{3DCF3844-4C3D-FD1D-20AF-8146E8E14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0197A-CA82-7BFA-87C6-877B5B7AD4BF}"/>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440325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E239F-98B4-F371-B98F-1DCD7B6B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C5103-8419-22AD-6455-7870A0701D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33DD3-507D-6933-35CA-3F1BA579AD2D}"/>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5" name="Footer Placeholder 4">
            <a:extLst>
              <a:ext uri="{FF2B5EF4-FFF2-40B4-BE49-F238E27FC236}">
                <a16:creationId xmlns:a16="http://schemas.microsoft.com/office/drawing/2014/main" id="{CAD5CC85-E60E-48F3-60F5-59800A506B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FE84E-B0C7-9B50-759D-ECE097EA8AC7}"/>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3784754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CCF3B-0401-8977-3B5C-0946547A5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EC97B8-BA37-1A3A-DA53-13B8DC45B4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06B0D-D8EA-DADA-0990-C8DE6BBFA83C}"/>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5" name="Footer Placeholder 4">
            <a:extLst>
              <a:ext uri="{FF2B5EF4-FFF2-40B4-BE49-F238E27FC236}">
                <a16:creationId xmlns:a16="http://schemas.microsoft.com/office/drawing/2014/main" id="{040586AE-4F74-06F1-1D1B-06EBC4771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B3537-0DA4-AA33-6C6E-3306145FA147}"/>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44467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25DB-DD50-AF80-D446-D8C99EC11F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01BBEB-769D-58CE-3B2E-53175F4251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B25C07-6C8F-0626-6E05-A9CA8B9055F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34F16-035C-A45B-9293-F3F08DB50B4E}"/>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6" name="Footer Placeholder 5">
            <a:extLst>
              <a:ext uri="{FF2B5EF4-FFF2-40B4-BE49-F238E27FC236}">
                <a16:creationId xmlns:a16="http://schemas.microsoft.com/office/drawing/2014/main" id="{FA527D06-27A7-8760-40EE-971444768C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0D696-774F-3AFD-E100-808783F94B68}"/>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2062863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A835-9987-CD00-2AB1-CBFCC2A426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CE84F3-FDA3-BB0E-D266-014F8519A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62568D-3510-6D8E-0F3C-497FC037CA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243685-D251-26FD-D79F-859D845CF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6A5848-F2B1-7812-1F93-C40BC613C4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541DCD-3ED6-D903-6BFF-FDBDC66CD289}"/>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8" name="Footer Placeholder 7">
            <a:extLst>
              <a:ext uri="{FF2B5EF4-FFF2-40B4-BE49-F238E27FC236}">
                <a16:creationId xmlns:a16="http://schemas.microsoft.com/office/drawing/2014/main" id="{21221851-48BF-6C58-15EF-0618CD3687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8A2B40-D26B-5FC7-2DBD-281CDB6D93E7}"/>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383982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0945-7749-825B-4D16-26CA4B7281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524E4B-7044-A108-CFF0-01262BB789C0}"/>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4" name="Footer Placeholder 3">
            <a:extLst>
              <a:ext uri="{FF2B5EF4-FFF2-40B4-BE49-F238E27FC236}">
                <a16:creationId xmlns:a16="http://schemas.microsoft.com/office/drawing/2014/main" id="{820E2692-78D5-E3A3-823A-A406581EFC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106BAE-F574-D5F5-6995-1DD4DAA43276}"/>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2607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B6021D-52C5-2713-DF70-688ED16AFB2E}"/>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3" name="Footer Placeholder 2">
            <a:extLst>
              <a:ext uri="{FF2B5EF4-FFF2-40B4-BE49-F238E27FC236}">
                <a16:creationId xmlns:a16="http://schemas.microsoft.com/office/drawing/2014/main" id="{4FEA1EFE-CC50-426A-70AE-C224AE3756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DE5498-EF58-16B0-72BE-28808EA28FB3}"/>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54104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1120-BBA6-A934-39A8-5590F8CA3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709D40-EB4D-343D-2F23-D6A836ED54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980890-4269-7256-D54A-B68E087D0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E92D39-AAE0-01E1-EF99-1B7158D7F80F}"/>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6" name="Footer Placeholder 5">
            <a:extLst>
              <a:ext uri="{FF2B5EF4-FFF2-40B4-BE49-F238E27FC236}">
                <a16:creationId xmlns:a16="http://schemas.microsoft.com/office/drawing/2014/main" id="{C9163FA1-F3B3-1BB3-5A06-29531B8564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4E267-69BB-7326-6C79-019BD76412B9}"/>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2283438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CBDB-BB5C-8E3B-4052-5C686D7013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998A84-73FF-55EE-B0AA-0F3915452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39C8D-572D-797C-291D-FD2E0BBFCE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14598D-A9AC-9A3E-B6CA-9445F18A4A7E}"/>
              </a:ext>
            </a:extLst>
          </p:cNvPr>
          <p:cNvSpPr>
            <a:spLocks noGrp="1"/>
          </p:cNvSpPr>
          <p:nvPr>
            <p:ph type="dt" sz="half" idx="10"/>
          </p:nvPr>
        </p:nvSpPr>
        <p:spPr/>
        <p:txBody>
          <a:bodyPr/>
          <a:lstStyle/>
          <a:p>
            <a:fld id="{5D60AAC6-FEAE-46AE-89F2-A961E102DC8F}" type="datetimeFigureOut">
              <a:rPr lang="en-US" smtClean="0"/>
              <a:t>12/1/2025</a:t>
            </a:fld>
            <a:endParaRPr lang="en-US"/>
          </a:p>
        </p:txBody>
      </p:sp>
      <p:sp>
        <p:nvSpPr>
          <p:cNvPr id="6" name="Footer Placeholder 5">
            <a:extLst>
              <a:ext uri="{FF2B5EF4-FFF2-40B4-BE49-F238E27FC236}">
                <a16:creationId xmlns:a16="http://schemas.microsoft.com/office/drawing/2014/main" id="{502D93AD-D952-915D-6A63-0D0F5FC80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D6B51B-A72F-E69F-D1F4-6BE4FDBED904}"/>
              </a:ext>
            </a:extLst>
          </p:cNvPr>
          <p:cNvSpPr>
            <a:spLocks noGrp="1"/>
          </p:cNvSpPr>
          <p:nvPr>
            <p:ph type="sldNum" sz="quarter" idx="12"/>
          </p:nvPr>
        </p:nvSpPr>
        <p:spPr/>
        <p:txBody>
          <a:bodyPr/>
          <a:lstStyle/>
          <a:p>
            <a:fld id="{7CFCE0BC-542F-4338-BF23-C677BFF2976A}" type="slidenum">
              <a:rPr lang="en-US" smtClean="0"/>
              <a:t>‹#›</a:t>
            </a:fld>
            <a:endParaRPr lang="en-US"/>
          </a:p>
        </p:txBody>
      </p:sp>
    </p:spTree>
    <p:extLst>
      <p:ext uri="{BB962C8B-B14F-4D97-AF65-F5344CB8AC3E}">
        <p14:creationId xmlns:p14="http://schemas.microsoft.com/office/powerpoint/2010/main" val="13112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CE9074-4506-9E66-DD8B-A96F9291CA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810772-528F-5D82-FA40-321CE843E2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A0087-852E-916B-F463-77100F83F0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60AAC6-FEAE-46AE-89F2-A961E102DC8F}" type="datetimeFigureOut">
              <a:rPr lang="en-US" smtClean="0"/>
              <a:t>12/1/2025</a:t>
            </a:fld>
            <a:endParaRPr lang="en-US"/>
          </a:p>
        </p:txBody>
      </p:sp>
      <p:sp>
        <p:nvSpPr>
          <p:cNvPr id="5" name="Footer Placeholder 4">
            <a:extLst>
              <a:ext uri="{FF2B5EF4-FFF2-40B4-BE49-F238E27FC236}">
                <a16:creationId xmlns:a16="http://schemas.microsoft.com/office/drawing/2014/main" id="{9255D554-1E46-E753-7B7B-0625B6CDC5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A5BA300-33DD-0CCD-383B-7F2846CC36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FCE0BC-542F-4338-BF23-C677BFF2976A}" type="slidenum">
              <a:rPr lang="en-US" smtClean="0"/>
              <a:t>‹#›</a:t>
            </a:fld>
            <a:endParaRPr lang="en-US"/>
          </a:p>
        </p:txBody>
      </p:sp>
    </p:spTree>
    <p:extLst>
      <p:ext uri="{BB962C8B-B14F-4D97-AF65-F5344CB8AC3E}">
        <p14:creationId xmlns:p14="http://schemas.microsoft.com/office/powerpoint/2010/main" val="3171965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fchefs.org/olc" TargetMode="External"/><Relationship Id="rId2" Type="http://schemas.openxmlformats.org/officeDocument/2006/relationships/hyperlink" Target="http://www.acfchefs.org/"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www.acfchefs.org/io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fdc.nal.usda.gov/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7F9FA88-EFF3-3D21-E05E-AC57747F46C1}"/>
              </a:ext>
            </a:extLst>
          </p:cNvPr>
          <p:cNvGraphicFramePr>
            <a:graphicFrameLocks noChangeAspect="1"/>
          </p:cNvGraphicFramePr>
          <p:nvPr>
            <p:extLst>
              <p:ext uri="{D42A27DB-BD31-4B8C-83A1-F6EECF244321}">
                <p14:modId xmlns:p14="http://schemas.microsoft.com/office/powerpoint/2010/main" val="2040594885"/>
              </p:ext>
            </p:extLst>
          </p:nvPr>
        </p:nvGraphicFramePr>
        <p:xfrm>
          <a:off x="0" y="-1"/>
          <a:ext cx="12260424" cy="6896489"/>
        </p:xfrm>
        <a:graphic>
          <a:graphicData uri="http://schemas.openxmlformats.org/presentationml/2006/ole">
            <mc:AlternateContent xmlns:mc="http://schemas.openxmlformats.org/markup-compatibility/2006">
              <mc:Choice xmlns:v="urn:schemas-microsoft-com:vml" Requires="v">
                <p:oleObj name="Acrobat Document" r:id="rId2" imgW="13715605" imgH="7715210" progId="Acrobat.Document.DC">
                  <p:embed/>
                </p:oleObj>
              </mc:Choice>
              <mc:Fallback>
                <p:oleObj name="Acrobat Document" r:id="rId2" imgW="13715605" imgH="7715210" progId="Acrobat.Document.DC">
                  <p:embed/>
                  <p:pic>
                    <p:nvPicPr>
                      <p:cNvPr id="5" name="Object 4">
                        <a:extLst>
                          <a:ext uri="{FF2B5EF4-FFF2-40B4-BE49-F238E27FC236}">
                            <a16:creationId xmlns:a16="http://schemas.microsoft.com/office/drawing/2014/main" id="{07F9FA88-EFF3-3D21-E05E-AC57747F46C1}"/>
                          </a:ext>
                        </a:extLst>
                      </p:cNvPr>
                      <p:cNvPicPr/>
                      <p:nvPr/>
                    </p:nvPicPr>
                    <p:blipFill>
                      <a:blip r:embed="rId3"/>
                      <a:stretch>
                        <a:fillRect/>
                      </a:stretch>
                    </p:blipFill>
                    <p:spPr>
                      <a:xfrm>
                        <a:off x="0" y="-1"/>
                        <a:ext cx="12260424" cy="6896489"/>
                      </a:xfrm>
                      <a:prstGeom prst="rect">
                        <a:avLst/>
                      </a:prstGeom>
                    </p:spPr>
                  </p:pic>
                </p:oleObj>
              </mc:Fallback>
            </mc:AlternateContent>
          </a:graphicData>
        </a:graphic>
      </p:graphicFrame>
    </p:spTree>
    <p:extLst>
      <p:ext uri="{BB962C8B-B14F-4D97-AF65-F5344CB8AC3E}">
        <p14:creationId xmlns:p14="http://schemas.microsoft.com/office/powerpoint/2010/main" val="2980872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978474"/>
            <a:ext cx="8584163" cy="3046988"/>
          </a:xfrm>
          <a:prstGeom prst="rect">
            <a:avLst/>
          </a:prstGeom>
          <a:noFill/>
        </p:spPr>
        <p:txBody>
          <a:bodyPr wrap="square" rtlCol="0">
            <a:spAutoFit/>
          </a:bodyPr>
          <a:lstStyle/>
          <a:p>
            <a:r>
              <a:rPr lang="en-US" sz="2400" dirty="0"/>
              <a:t>Question #1</a:t>
            </a:r>
          </a:p>
          <a:p>
            <a:endParaRPr lang="en-US" sz="2400" dirty="0"/>
          </a:p>
          <a:p>
            <a:r>
              <a:rPr lang="en-US" sz="2400" dirty="0"/>
              <a:t>Spinach was first cultivated in which region?</a:t>
            </a:r>
          </a:p>
          <a:p>
            <a:endParaRPr lang="en-US" sz="2400" dirty="0"/>
          </a:p>
          <a:p>
            <a:pPr marL="342900" indent="-342900">
              <a:buAutoNum type="alphaUcPeriod"/>
            </a:pPr>
            <a:r>
              <a:rPr lang="en-US" sz="2400" dirty="0"/>
              <a:t>India</a:t>
            </a:r>
          </a:p>
          <a:p>
            <a:pPr marL="342900" indent="-342900">
              <a:buAutoNum type="alphaUcPeriod"/>
            </a:pPr>
            <a:r>
              <a:rPr lang="en-US" sz="2400" dirty="0"/>
              <a:t>Persia</a:t>
            </a:r>
          </a:p>
          <a:p>
            <a:pPr marL="342900" indent="-342900">
              <a:buAutoNum type="alphaUcPeriod"/>
            </a:pPr>
            <a:r>
              <a:rPr lang="en-US" sz="2400" dirty="0"/>
              <a:t>Rome</a:t>
            </a:r>
          </a:p>
          <a:p>
            <a:pPr marL="342900" indent="-342900">
              <a:buAutoNum type="alphaUcPeriod"/>
            </a:pPr>
            <a:r>
              <a:rPr lang="en-US" sz="2400" dirty="0"/>
              <a:t>North Africa</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pic>
        <p:nvPicPr>
          <p:cNvPr id="2" name="Picture 1">
            <a:extLst>
              <a:ext uri="{FF2B5EF4-FFF2-40B4-BE49-F238E27FC236}">
                <a16:creationId xmlns:a16="http://schemas.microsoft.com/office/drawing/2014/main" id="{8C61BD3E-E422-4E62-1586-46E94922B416}"/>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3B4420B2-C633-C1B8-2E5C-F8B0A4FD7E80}"/>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6" name="TextBox 5">
            <a:extLst>
              <a:ext uri="{FF2B5EF4-FFF2-40B4-BE49-F238E27FC236}">
                <a16:creationId xmlns:a16="http://schemas.microsoft.com/office/drawing/2014/main" id="{76442A27-8E6D-89DA-8869-BD7C444954A1}"/>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249382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barn(inVertical)">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barn(inVertical)">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2">
                                            <p:txEl>
                                              <p:pRg st="7" end="7"/>
                                            </p:txEl>
                                          </p:spTgt>
                                        </p:tgtEl>
                                        <p:attrNameLst>
                                          <p:attrName>style.visibility</p:attrName>
                                        </p:attrNameLst>
                                      </p:cBhvr>
                                      <p:to>
                                        <p:strVal val="visible"/>
                                      </p:to>
                                    </p:set>
                                    <p:animEffect transition="in" filter="barn(inVertical)">
                                      <p:cBhvr>
                                        <p:cTn id="32" dur="500"/>
                                        <p:tgtEl>
                                          <p:spTgt spid="1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71086B28-EBE7-A5A3-A09E-E0389D13FD4B}"/>
              </a:ext>
            </a:extLst>
          </p:cNvPr>
          <p:cNvSpPr txBox="1"/>
          <p:nvPr/>
        </p:nvSpPr>
        <p:spPr>
          <a:xfrm>
            <a:off x="3375519" y="978474"/>
            <a:ext cx="8584163" cy="3046988"/>
          </a:xfrm>
          <a:prstGeom prst="rect">
            <a:avLst/>
          </a:prstGeom>
          <a:noFill/>
        </p:spPr>
        <p:txBody>
          <a:bodyPr wrap="square" rtlCol="0">
            <a:spAutoFit/>
          </a:bodyPr>
          <a:lstStyle/>
          <a:p>
            <a:r>
              <a:rPr lang="en-US" sz="2400" dirty="0"/>
              <a:t>Question #2</a:t>
            </a:r>
          </a:p>
          <a:p>
            <a:endParaRPr lang="en-US" sz="2400" dirty="0"/>
          </a:p>
          <a:p>
            <a:r>
              <a:rPr lang="en-US" sz="2400" dirty="0"/>
              <a:t>Leafy greens typically reach maturity within:</a:t>
            </a:r>
          </a:p>
          <a:p>
            <a:endParaRPr lang="en-US" sz="2400" dirty="0"/>
          </a:p>
          <a:p>
            <a:pPr marL="342900" indent="-342900">
              <a:buAutoNum type="alphaUcPeriod"/>
            </a:pPr>
            <a:r>
              <a:rPr lang="en-US" sz="2400" dirty="0"/>
              <a:t>10-20 days</a:t>
            </a:r>
          </a:p>
          <a:p>
            <a:pPr marL="342900" indent="-342900">
              <a:buAutoNum type="alphaUcPeriod"/>
            </a:pPr>
            <a:r>
              <a:rPr lang="en-US" sz="2400" dirty="0"/>
              <a:t>20-30 days</a:t>
            </a:r>
          </a:p>
          <a:p>
            <a:pPr marL="342900" indent="-342900">
              <a:buAutoNum type="alphaUcPeriod"/>
            </a:pPr>
            <a:r>
              <a:rPr lang="en-US" sz="2400" dirty="0"/>
              <a:t>30-60 days</a:t>
            </a:r>
          </a:p>
          <a:p>
            <a:pPr marL="342900" indent="-342900">
              <a:buAutoNum type="alphaUcPeriod"/>
            </a:pPr>
            <a:r>
              <a:rPr lang="en-US" sz="2400" dirty="0"/>
              <a:t>60-90 days</a:t>
            </a:r>
          </a:p>
        </p:txBody>
      </p:sp>
      <p:pic>
        <p:nvPicPr>
          <p:cNvPr id="5" name="Picture 4">
            <a:extLst>
              <a:ext uri="{FF2B5EF4-FFF2-40B4-BE49-F238E27FC236}">
                <a16:creationId xmlns:a16="http://schemas.microsoft.com/office/drawing/2014/main" id="{536663B9-76BC-F2B9-2319-35B0145BD13D}"/>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87209D9F-1962-ACB3-1857-2E85BFB436A4}"/>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8EB069E5-5B47-F30D-D2EC-020E4B4A43B6}"/>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38725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A3120E3D-0402-B90B-7362-A4D8C899F342}"/>
              </a:ext>
            </a:extLst>
          </p:cNvPr>
          <p:cNvSpPr txBox="1"/>
          <p:nvPr/>
        </p:nvSpPr>
        <p:spPr>
          <a:xfrm>
            <a:off x="3375519" y="978474"/>
            <a:ext cx="8584163" cy="3416320"/>
          </a:xfrm>
          <a:prstGeom prst="rect">
            <a:avLst/>
          </a:prstGeom>
          <a:noFill/>
        </p:spPr>
        <p:txBody>
          <a:bodyPr wrap="square" rtlCol="0">
            <a:spAutoFit/>
          </a:bodyPr>
          <a:lstStyle/>
          <a:p>
            <a:r>
              <a:rPr lang="en-US" sz="2400" dirty="0"/>
              <a:t>Question #3</a:t>
            </a:r>
          </a:p>
          <a:p>
            <a:endParaRPr lang="en-US" sz="2400" dirty="0"/>
          </a:p>
          <a:p>
            <a:r>
              <a:rPr lang="en-US" sz="2400" dirty="0"/>
              <a:t>Which vitamin is found in such high concentrations in kale, collards, and spinach that a single serving often surpasses 100% DV?</a:t>
            </a:r>
          </a:p>
          <a:p>
            <a:endParaRPr lang="en-US" sz="2400" dirty="0"/>
          </a:p>
          <a:p>
            <a:pPr marL="342900" indent="-342900">
              <a:buAutoNum type="alphaUcPeriod"/>
            </a:pPr>
            <a:r>
              <a:rPr lang="en-US" sz="2400" dirty="0"/>
              <a:t>Vitamin A</a:t>
            </a:r>
          </a:p>
          <a:p>
            <a:pPr marL="342900" indent="-342900">
              <a:buAutoNum type="alphaUcPeriod"/>
            </a:pPr>
            <a:r>
              <a:rPr lang="en-US" sz="2400" dirty="0"/>
              <a:t>Vitamin C</a:t>
            </a:r>
          </a:p>
          <a:p>
            <a:pPr marL="342900" indent="-342900">
              <a:buAutoNum type="alphaUcPeriod"/>
            </a:pPr>
            <a:r>
              <a:rPr lang="en-US" sz="2400" dirty="0"/>
              <a:t>Vitamin K</a:t>
            </a:r>
          </a:p>
          <a:p>
            <a:pPr marL="342900" indent="-342900">
              <a:buAutoNum type="alphaUcPeriod"/>
            </a:pPr>
            <a:r>
              <a:rPr lang="en-US" sz="2400" dirty="0"/>
              <a:t>Folate</a:t>
            </a:r>
          </a:p>
        </p:txBody>
      </p:sp>
      <p:pic>
        <p:nvPicPr>
          <p:cNvPr id="5" name="Picture 4">
            <a:extLst>
              <a:ext uri="{FF2B5EF4-FFF2-40B4-BE49-F238E27FC236}">
                <a16:creationId xmlns:a16="http://schemas.microsoft.com/office/drawing/2014/main" id="{FA3FA57D-5A1F-6266-7079-08C40D4C9A3E}"/>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63FFD056-BB9E-7485-39BE-8B220D30296E}"/>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836CCE0C-493A-1EB1-EA8E-72FF99B3DF73}"/>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35412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C3AA4F5-787C-6B0D-3EB2-E4EF963E9332}"/>
              </a:ext>
            </a:extLst>
          </p:cNvPr>
          <p:cNvSpPr txBox="1"/>
          <p:nvPr/>
        </p:nvSpPr>
        <p:spPr>
          <a:xfrm>
            <a:off x="3375519" y="978474"/>
            <a:ext cx="8584163" cy="2308324"/>
          </a:xfrm>
          <a:prstGeom prst="rect">
            <a:avLst/>
          </a:prstGeom>
          <a:noFill/>
        </p:spPr>
        <p:txBody>
          <a:bodyPr wrap="square" rtlCol="0">
            <a:spAutoFit/>
          </a:bodyPr>
          <a:lstStyle/>
          <a:p>
            <a:r>
              <a:rPr lang="en-US" sz="2400" dirty="0"/>
              <a:t>Question #4</a:t>
            </a:r>
          </a:p>
          <a:p>
            <a:endParaRPr lang="en-US" sz="2400" dirty="0"/>
          </a:p>
          <a:p>
            <a:r>
              <a:rPr lang="en-US" sz="2400" dirty="0"/>
              <a:t>Lutein, found in leafy greens, plays a role in protecting vision.</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pic>
        <p:nvPicPr>
          <p:cNvPr id="5" name="Picture 4">
            <a:extLst>
              <a:ext uri="{FF2B5EF4-FFF2-40B4-BE49-F238E27FC236}">
                <a16:creationId xmlns:a16="http://schemas.microsoft.com/office/drawing/2014/main" id="{69A1D2A9-ACB9-6FF6-49F5-780AE7409981}"/>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CD7A60B4-C7BC-45DC-6FD7-FF22C106378A}"/>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A723D20F-6AC2-8B9B-4C3B-5E84404ACE5D}"/>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25244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1DD098FC-D8F6-8E78-ADAF-69081F4FB6DF}"/>
              </a:ext>
            </a:extLst>
          </p:cNvPr>
          <p:cNvSpPr txBox="1"/>
          <p:nvPr/>
        </p:nvSpPr>
        <p:spPr>
          <a:xfrm>
            <a:off x="3375519" y="978474"/>
            <a:ext cx="8584163" cy="3046988"/>
          </a:xfrm>
          <a:prstGeom prst="rect">
            <a:avLst/>
          </a:prstGeom>
          <a:noFill/>
        </p:spPr>
        <p:txBody>
          <a:bodyPr wrap="square" rtlCol="0">
            <a:spAutoFit/>
          </a:bodyPr>
          <a:lstStyle/>
          <a:p>
            <a:r>
              <a:rPr lang="en-US" sz="2400" dirty="0"/>
              <a:t>Question #5</a:t>
            </a:r>
          </a:p>
          <a:p>
            <a:endParaRPr lang="en-US" sz="2400" dirty="0"/>
          </a:p>
          <a:p>
            <a:r>
              <a:rPr lang="en-US" sz="2400" dirty="0"/>
              <a:t>Which salad green features loose, ruffled leaves with a mild flavor?</a:t>
            </a:r>
          </a:p>
          <a:p>
            <a:endParaRPr lang="en-US" sz="2400" dirty="0"/>
          </a:p>
          <a:p>
            <a:pPr marL="342900" indent="-342900">
              <a:buAutoNum type="alphaUcPeriod"/>
            </a:pPr>
            <a:r>
              <a:rPr lang="en-US" sz="2400" dirty="0"/>
              <a:t>Leaf lettuce</a:t>
            </a:r>
          </a:p>
          <a:p>
            <a:pPr marL="342900" indent="-342900">
              <a:buAutoNum type="alphaUcPeriod"/>
            </a:pPr>
            <a:r>
              <a:rPr lang="en-US" sz="2400" dirty="0"/>
              <a:t>Nappa cabbage</a:t>
            </a:r>
          </a:p>
          <a:p>
            <a:pPr marL="342900" indent="-342900">
              <a:buAutoNum type="alphaUcPeriod"/>
            </a:pPr>
            <a:r>
              <a:rPr lang="en-US" sz="2400" dirty="0"/>
              <a:t>Swiss chard</a:t>
            </a:r>
          </a:p>
          <a:p>
            <a:pPr marL="342900" indent="-342900">
              <a:buAutoNum type="alphaUcPeriod"/>
            </a:pPr>
            <a:r>
              <a:rPr lang="en-US" sz="2400" dirty="0"/>
              <a:t>Mizuna</a:t>
            </a:r>
          </a:p>
        </p:txBody>
      </p:sp>
      <p:pic>
        <p:nvPicPr>
          <p:cNvPr id="5" name="Picture 4">
            <a:extLst>
              <a:ext uri="{FF2B5EF4-FFF2-40B4-BE49-F238E27FC236}">
                <a16:creationId xmlns:a16="http://schemas.microsoft.com/office/drawing/2014/main" id="{97CA11A6-F5DB-56DD-2482-6DDA3C98899E}"/>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5B477D1B-8783-0B4F-3EBC-2F4F3D0EEC9A}"/>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A2F4E078-12D1-62B7-FFF9-40EF1F6B1799}"/>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22745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D102BD60-B7BF-056E-62DD-52E359B3436D}"/>
              </a:ext>
            </a:extLst>
          </p:cNvPr>
          <p:cNvSpPr txBox="1"/>
          <p:nvPr/>
        </p:nvSpPr>
        <p:spPr>
          <a:xfrm>
            <a:off x="3375519" y="978474"/>
            <a:ext cx="8584163" cy="3416320"/>
          </a:xfrm>
          <a:prstGeom prst="rect">
            <a:avLst/>
          </a:prstGeom>
          <a:noFill/>
        </p:spPr>
        <p:txBody>
          <a:bodyPr wrap="square" rtlCol="0">
            <a:spAutoFit/>
          </a:bodyPr>
          <a:lstStyle/>
          <a:p>
            <a:r>
              <a:rPr lang="en-US" sz="2400" dirty="0"/>
              <a:t>Question #6</a:t>
            </a:r>
          </a:p>
          <a:p>
            <a:endParaRPr lang="en-US" sz="2400" dirty="0"/>
          </a:p>
          <a:p>
            <a:r>
              <a:rPr lang="en-US" sz="2400" dirty="0"/>
              <a:t>Which specialty green is peppery and known for its high nutrient density?</a:t>
            </a:r>
          </a:p>
          <a:p>
            <a:endParaRPr lang="en-US" sz="2400" dirty="0"/>
          </a:p>
          <a:p>
            <a:pPr marL="342900" indent="-342900">
              <a:buAutoNum type="alphaUcPeriod"/>
            </a:pPr>
            <a:r>
              <a:rPr lang="en-US" sz="2400" dirty="0"/>
              <a:t>Radicchio</a:t>
            </a:r>
          </a:p>
          <a:p>
            <a:pPr marL="342900" indent="-342900">
              <a:buAutoNum type="alphaUcPeriod"/>
            </a:pPr>
            <a:r>
              <a:rPr lang="en-US" sz="2400" dirty="0"/>
              <a:t>Watercress</a:t>
            </a:r>
          </a:p>
          <a:p>
            <a:pPr marL="342900" indent="-342900">
              <a:buAutoNum type="alphaUcPeriod"/>
            </a:pPr>
            <a:r>
              <a:rPr lang="en-US" sz="2400" dirty="0"/>
              <a:t>Endive</a:t>
            </a:r>
          </a:p>
          <a:p>
            <a:pPr marL="342900" indent="-342900">
              <a:buAutoNum type="alphaUcPeriod"/>
            </a:pPr>
            <a:r>
              <a:rPr lang="en-US" sz="2400" dirty="0"/>
              <a:t>Purslane</a:t>
            </a:r>
          </a:p>
        </p:txBody>
      </p:sp>
      <p:pic>
        <p:nvPicPr>
          <p:cNvPr id="5" name="Picture 4">
            <a:extLst>
              <a:ext uri="{FF2B5EF4-FFF2-40B4-BE49-F238E27FC236}">
                <a16:creationId xmlns:a16="http://schemas.microsoft.com/office/drawing/2014/main" id="{BED420A4-74A6-3FE2-BC30-7059F7C33D34}"/>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8EF5D152-E376-3A96-E8B0-8C579E9F0F38}"/>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D49D8DBD-8B89-0D8D-4843-6B98353B06D2}"/>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47507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B888577B-C92D-3D6C-8E5C-B41C003A278F}"/>
              </a:ext>
            </a:extLst>
          </p:cNvPr>
          <p:cNvSpPr txBox="1"/>
          <p:nvPr/>
        </p:nvSpPr>
        <p:spPr>
          <a:xfrm>
            <a:off x="3375519" y="978474"/>
            <a:ext cx="8584163" cy="3046988"/>
          </a:xfrm>
          <a:prstGeom prst="rect">
            <a:avLst/>
          </a:prstGeom>
          <a:noFill/>
        </p:spPr>
        <p:txBody>
          <a:bodyPr wrap="square" rtlCol="0">
            <a:spAutoFit/>
          </a:bodyPr>
          <a:lstStyle/>
          <a:p>
            <a:r>
              <a:rPr lang="en-US" sz="2400" dirty="0"/>
              <a:t>Question #7</a:t>
            </a:r>
          </a:p>
          <a:p>
            <a:endParaRPr lang="en-US" sz="2400" dirty="0"/>
          </a:p>
          <a:p>
            <a:r>
              <a:rPr lang="en-US" sz="2400" dirty="0"/>
              <a:t>What does moisture buildup inside a produce bag usually indicate?</a:t>
            </a:r>
          </a:p>
          <a:p>
            <a:endParaRPr lang="en-US" sz="2400" dirty="0"/>
          </a:p>
          <a:p>
            <a:pPr marL="342900" indent="-342900">
              <a:buAutoNum type="alphaUcPeriod"/>
            </a:pPr>
            <a:r>
              <a:rPr lang="en-US" sz="2400" dirty="0"/>
              <a:t>Extra freshness</a:t>
            </a:r>
          </a:p>
          <a:p>
            <a:pPr marL="342900" indent="-342900">
              <a:buAutoNum type="alphaUcPeriod"/>
            </a:pPr>
            <a:r>
              <a:rPr lang="en-US" sz="2400" dirty="0"/>
              <a:t>Higher nutrient content</a:t>
            </a:r>
          </a:p>
          <a:p>
            <a:pPr marL="342900" indent="-342900">
              <a:buAutoNum type="alphaUcPeriod"/>
            </a:pPr>
            <a:r>
              <a:rPr lang="en-US" sz="2400" dirty="0"/>
              <a:t>Proper hydration</a:t>
            </a:r>
          </a:p>
          <a:p>
            <a:pPr marL="342900" indent="-342900">
              <a:buAutoNum type="alphaUcPeriod"/>
            </a:pPr>
            <a:r>
              <a:rPr lang="en-US" sz="2400" dirty="0"/>
              <a:t>Age or potential spoilage</a:t>
            </a:r>
          </a:p>
        </p:txBody>
      </p:sp>
      <p:sp>
        <p:nvSpPr>
          <p:cNvPr id="9" name="TextBox 8">
            <a:extLst>
              <a:ext uri="{FF2B5EF4-FFF2-40B4-BE49-F238E27FC236}">
                <a16:creationId xmlns:a16="http://schemas.microsoft.com/office/drawing/2014/main" id="{0DA34C6C-85A5-02F0-42C1-7B8C983D475F}"/>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pic>
        <p:nvPicPr>
          <p:cNvPr id="3" name="Picture 2">
            <a:extLst>
              <a:ext uri="{FF2B5EF4-FFF2-40B4-BE49-F238E27FC236}">
                <a16:creationId xmlns:a16="http://schemas.microsoft.com/office/drawing/2014/main" id="{EEBEFE90-588C-9687-67A3-320E2B638F6D}"/>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CE024FC9-A4A9-F8ED-D0B8-662F3322686E}"/>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6" name="TextBox 5">
            <a:extLst>
              <a:ext uri="{FF2B5EF4-FFF2-40B4-BE49-F238E27FC236}">
                <a16:creationId xmlns:a16="http://schemas.microsoft.com/office/drawing/2014/main" id="{0D2A36FE-7E47-37DF-7173-A41C990B708B}"/>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330832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31F342D-9938-CDC4-B32C-EF0C6AF079FC}"/>
              </a:ext>
            </a:extLst>
          </p:cNvPr>
          <p:cNvSpPr txBox="1"/>
          <p:nvPr/>
        </p:nvSpPr>
        <p:spPr>
          <a:xfrm>
            <a:off x="3375519" y="978474"/>
            <a:ext cx="8584163" cy="2308324"/>
          </a:xfrm>
          <a:prstGeom prst="rect">
            <a:avLst/>
          </a:prstGeom>
          <a:noFill/>
        </p:spPr>
        <p:txBody>
          <a:bodyPr wrap="square" rtlCol="0">
            <a:spAutoFit/>
          </a:bodyPr>
          <a:lstStyle/>
          <a:p>
            <a:r>
              <a:rPr lang="en-US" sz="2400" dirty="0"/>
              <a:t>Question #8</a:t>
            </a:r>
          </a:p>
          <a:p>
            <a:endParaRPr lang="en-US" sz="2400" dirty="0"/>
          </a:p>
          <a:p>
            <a:r>
              <a:rPr lang="en-US" sz="2400" dirty="0"/>
              <a:t>Airtight containers are ideal for storing leafy greens long-term.</a:t>
            </a:r>
          </a:p>
          <a:p>
            <a:endParaRPr lang="en-US" sz="2400" dirty="0"/>
          </a:p>
          <a:p>
            <a:pPr marL="342900" indent="-342900">
              <a:buAutoNum type="alphaUcPeriod"/>
            </a:pPr>
            <a:r>
              <a:rPr lang="en-US" sz="2400" dirty="0"/>
              <a:t>True</a:t>
            </a:r>
          </a:p>
          <a:p>
            <a:pPr marL="342900" indent="-342900">
              <a:buAutoNum type="alphaUcPeriod"/>
            </a:pPr>
            <a:r>
              <a:rPr lang="en-US" sz="2400" dirty="0"/>
              <a:t>False</a:t>
            </a:r>
          </a:p>
        </p:txBody>
      </p:sp>
      <p:pic>
        <p:nvPicPr>
          <p:cNvPr id="5" name="Picture 4">
            <a:extLst>
              <a:ext uri="{FF2B5EF4-FFF2-40B4-BE49-F238E27FC236}">
                <a16:creationId xmlns:a16="http://schemas.microsoft.com/office/drawing/2014/main" id="{782300F3-2004-BE99-4562-782DF7D66059}"/>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F157CB6D-4509-D4D9-ECA2-02E661C167B9}"/>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07FEF1EA-0792-D99A-733F-42860AD86748}"/>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301964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C04673A4-9E2A-3E09-D532-40BD601E4A3E}"/>
              </a:ext>
            </a:extLst>
          </p:cNvPr>
          <p:cNvSpPr txBox="1"/>
          <p:nvPr/>
        </p:nvSpPr>
        <p:spPr>
          <a:xfrm>
            <a:off x="3375519" y="978474"/>
            <a:ext cx="8584163" cy="3416320"/>
          </a:xfrm>
          <a:prstGeom prst="rect">
            <a:avLst/>
          </a:prstGeom>
          <a:noFill/>
        </p:spPr>
        <p:txBody>
          <a:bodyPr wrap="square" rtlCol="0">
            <a:spAutoFit/>
          </a:bodyPr>
          <a:lstStyle/>
          <a:p>
            <a:r>
              <a:rPr lang="en-US" sz="2400" dirty="0"/>
              <a:t>Question #9</a:t>
            </a:r>
          </a:p>
          <a:p>
            <a:endParaRPr lang="en-US" sz="2400" dirty="0"/>
          </a:p>
          <a:p>
            <a:r>
              <a:rPr lang="en-US" sz="2400" dirty="0"/>
              <a:t>Which leafy greens are commonly blended into smoothies for nutrient-dense beverages?</a:t>
            </a:r>
          </a:p>
          <a:p>
            <a:endParaRPr lang="en-US" sz="2400" dirty="0"/>
          </a:p>
          <a:p>
            <a:pPr marL="342900" indent="-342900">
              <a:buAutoNum type="alphaUcPeriod"/>
            </a:pPr>
            <a:r>
              <a:rPr lang="en-US" sz="2400" dirty="0"/>
              <a:t>Radicchio and endive</a:t>
            </a:r>
          </a:p>
          <a:p>
            <a:pPr marL="342900" indent="-342900">
              <a:buAutoNum type="alphaUcPeriod"/>
            </a:pPr>
            <a:r>
              <a:rPr lang="en-US" sz="2400" dirty="0"/>
              <a:t>Collards and cabbage</a:t>
            </a:r>
          </a:p>
          <a:p>
            <a:pPr marL="342900" indent="-342900">
              <a:buAutoNum type="alphaUcPeriod"/>
            </a:pPr>
            <a:r>
              <a:rPr lang="en-US" sz="2400" dirty="0"/>
              <a:t>Spinach and kale</a:t>
            </a:r>
          </a:p>
          <a:p>
            <a:pPr marL="342900" indent="-342900">
              <a:buAutoNum type="alphaUcPeriod"/>
            </a:pPr>
            <a:r>
              <a:rPr lang="en-US" sz="2400" dirty="0"/>
              <a:t>Mustard and beet greens</a:t>
            </a:r>
          </a:p>
        </p:txBody>
      </p:sp>
      <p:pic>
        <p:nvPicPr>
          <p:cNvPr id="5" name="Picture 4">
            <a:extLst>
              <a:ext uri="{FF2B5EF4-FFF2-40B4-BE49-F238E27FC236}">
                <a16:creationId xmlns:a16="http://schemas.microsoft.com/office/drawing/2014/main" id="{27319484-85E0-55EA-D693-B5D082BE1870}"/>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6" name="TextBox 5">
            <a:extLst>
              <a:ext uri="{FF2B5EF4-FFF2-40B4-BE49-F238E27FC236}">
                <a16:creationId xmlns:a16="http://schemas.microsoft.com/office/drawing/2014/main" id="{2D9CA4F6-1C34-352D-F0CC-59B7A65EF81B}"/>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7" name="TextBox 6">
            <a:extLst>
              <a:ext uri="{FF2B5EF4-FFF2-40B4-BE49-F238E27FC236}">
                <a16:creationId xmlns:a16="http://schemas.microsoft.com/office/drawing/2014/main" id="{A6EF4C2A-4CCC-6A8F-F549-82A6048E61F9}"/>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41932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arn(inVertical)">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barn(inVertical)">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barn(inVertical)">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black"/>
                </a:solidFill>
                <a:effectLst/>
                <a:uLnTx/>
                <a:uFillTx/>
                <a:latin typeface="Calibri" panose="020F0502020204030204"/>
                <a:ea typeface="+mn-ea"/>
                <a:cs typeface="+mn-cs"/>
              </a:rPr>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9" name="TextBox 8">
            <a:extLst>
              <a:ext uri="{FF2B5EF4-FFF2-40B4-BE49-F238E27FC236}">
                <a16:creationId xmlns:a16="http://schemas.microsoft.com/office/drawing/2014/main" id="{2B50A40A-5109-9AD5-0DEB-B62B3D620AF8}"/>
              </a:ext>
            </a:extLst>
          </p:cNvPr>
          <p:cNvSpPr txBox="1"/>
          <p:nvPr/>
        </p:nvSpPr>
        <p:spPr>
          <a:xfrm>
            <a:off x="3375519" y="978474"/>
            <a:ext cx="8584163" cy="3416320"/>
          </a:xfrm>
          <a:prstGeom prst="rect">
            <a:avLst/>
          </a:prstGeom>
          <a:noFill/>
        </p:spPr>
        <p:txBody>
          <a:bodyPr wrap="square" rtlCol="0">
            <a:spAutoFit/>
          </a:bodyPr>
          <a:lstStyle/>
          <a:p>
            <a:r>
              <a:rPr lang="en-US" sz="2400" dirty="0"/>
              <a:t>Question #10</a:t>
            </a:r>
          </a:p>
          <a:p>
            <a:endParaRPr lang="en-US" sz="2400" dirty="0"/>
          </a:p>
          <a:p>
            <a:r>
              <a:rPr lang="en-US" sz="2400" dirty="0"/>
              <a:t>Which region in California is known as “The Salad Bowl of the World”?</a:t>
            </a:r>
          </a:p>
          <a:p>
            <a:endParaRPr lang="en-US" sz="2400" dirty="0"/>
          </a:p>
          <a:p>
            <a:pPr marL="342900" indent="-342900">
              <a:buAutoNum type="alphaUcPeriod"/>
            </a:pPr>
            <a:r>
              <a:rPr lang="en-US" sz="2400" dirty="0"/>
              <a:t>Napa Valley</a:t>
            </a:r>
          </a:p>
          <a:p>
            <a:pPr marL="342900" indent="-342900">
              <a:buAutoNum type="alphaUcPeriod"/>
            </a:pPr>
            <a:r>
              <a:rPr lang="en-US" sz="2400" dirty="0"/>
              <a:t>Hudson Valley</a:t>
            </a:r>
          </a:p>
          <a:p>
            <a:pPr marL="342900" indent="-342900">
              <a:buAutoNum type="alphaUcPeriod"/>
            </a:pPr>
            <a:r>
              <a:rPr lang="en-US" sz="2400" dirty="0"/>
              <a:t>Willamette Valley</a:t>
            </a:r>
          </a:p>
          <a:p>
            <a:pPr marL="342900" indent="-342900">
              <a:buAutoNum type="alphaUcPeriod"/>
            </a:pPr>
            <a:r>
              <a:rPr lang="en-US" sz="2400" dirty="0"/>
              <a:t>Salinas Valley</a:t>
            </a:r>
          </a:p>
        </p:txBody>
      </p:sp>
      <p:pic>
        <p:nvPicPr>
          <p:cNvPr id="2" name="Picture 1">
            <a:extLst>
              <a:ext uri="{FF2B5EF4-FFF2-40B4-BE49-F238E27FC236}">
                <a16:creationId xmlns:a16="http://schemas.microsoft.com/office/drawing/2014/main" id="{63231F13-E136-28A2-88FF-04C5952836F2}"/>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634A97FC-746A-6252-2BED-3CFE179A151C}"/>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6" name="TextBox 5">
            <a:extLst>
              <a:ext uri="{FF2B5EF4-FFF2-40B4-BE49-F238E27FC236}">
                <a16:creationId xmlns:a16="http://schemas.microsoft.com/office/drawing/2014/main" id="{4754812A-A566-36B6-0F8A-89FAE326EF59}"/>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230451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barn(inVertical)">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barn(inVertical)">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barn(inVertical)">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3396127-9BE2-5B91-142F-4331D82E2649}"/>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4D8AA3-BC47-74EC-7D2A-A7E7BAB0F0F6}"/>
              </a:ext>
            </a:extLst>
          </p:cNvPr>
          <p:cNvSpPr txBox="1"/>
          <p:nvPr/>
        </p:nvSpPr>
        <p:spPr>
          <a:xfrm>
            <a:off x="3353273" y="1020678"/>
            <a:ext cx="8584163" cy="5478423"/>
          </a:xfrm>
          <a:prstGeom prst="rect">
            <a:avLst/>
          </a:prstGeom>
          <a:noFill/>
        </p:spPr>
        <p:txBody>
          <a:bodyPr wrap="square" rtlCol="0">
            <a:spAutoFit/>
          </a:bodyPr>
          <a:lstStyle/>
          <a:p>
            <a:r>
              <a:rPr lang="en-US" sz="1350" dirty="0"/>
              <a:t>Leafy greens have a long and influential history in agriculture, with evidence of their cultivation stretching back thousands of years. Leafy greens trace their origins to lettuce in ancient Egypt and spinach in Persia, which later spread across Asia and Europe. Kale, collards, chard, and beet greens became staples of Mediterranean diets, particularly among the Greeks and Romans. Carried through trade and colonization, these crops eventually reached the Americas, and by the twentieth century, advances in irrigation, refrigeration, and greenhouse technology had established them as year-round global staples.</a:t>
            </a:r>
          </a:p>
          <a:p>
            <a:endParaRPr lang="en-US" sz="1350" dirty="0"/>
          </a:p>
          <a:p>
            <a:r>
              <a:rPr lang="en-US" sz="1350" dirty="0"/>
              <a:t>Cultivation of leafy greens requires cool temperatures, fertile soil rich in organic matter, and steady moisture to prevent bitterness or premature flowering. They grow quickly, often in just 30 to 60 days, which makes them well suited to successive plantings and high turnover in both home gardens and commercial fields. Growers manage pests and diseases while relying on nitrogen for vigorous growth. Though still widely field-grown, production is increasingly shifting to hydroponics, vertical farms, and greenhouses, which conserve resources and support year-round, urban-centered supply.</a:t>
            </a:r>
          </a:p>
          <a:p>
            <a:endParaRPr lang="en-US" sz="1350" dirty="0"/>
          </a:p>
          <a:p>
            <a:r>
              <a:rPr lang="en-US" sz="1350" dirty="0"/>
              <a:t>On a global scale, China dominates leafy green production, particularly for crops such as bok choy, Chinese cabbage, spinach, and lettuce. The United States is another major producer, with California and Arizona serving as the country’s salad bowl, while Spain, Italy, and France lead production in Europe. Because leafy greens are highly perishable, maintaining a cold chain from field to consumer is essential. Harvesting often takes place in the early morning, with crops quickly cooled and packed to preserve freshness. </a:t>
            </a:r>
          </a:p>
          <a:p>
            <a:endParaRPr lang="en-US" sz="1350" dirty="0"/>
          </a:p>
          <a:p>
            <a:r>
              <a:rPr lang="en-US" sz="1350" dirty="0"/>
              <a:t>Today, leafy green production faces both challenges and opportunities. Climate change and water scarcity are pushing growers to adopt more resilient systems such as hydroponics and vertical farming. At the same time, consumer demand for fresh, ready-to-eat greens continues to rise, ensuring that these crops will remain central to global agriculture while spurring innovation in cultivation, handling, and sustainability practices.</a:t>
            </a:r>
          </a:p>
          <a:p>
            <a:endParaRPr lang="en-US" sz="1350" dirty="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dirty="0"/>
              <a:t>ALL ABOUT LEAFY GREENS</a:t>
            </a:r>
          </a:p>
        </p:txBody>
      </p:sp>
      <p:sp>
        <p:nvSpPr>
          <p:cNvPr id="7" name="TextBox 6">
            <a:extLst>
              <a:ext uri="{FF2B5EF4-FFF2-40B4-BE49-F238E27FC236}">
                <a16:creationId xmlns:a16="http://schemas.microsoft.com/office/drawing/2014/main" id="{87851EF7-3EDA-2BF5-2909-BA521D546369}"/>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9" name="TextBox 8">
            <a:extLst>
              <a:ext uri="{FF2B5EF4-FFF2-40B4-BE49-F238E27FC236}">
                <a16:creationId xmlns:a16="http://schemas.microsoft.com/office/drawing/2014/main" id="{AAC54736-E2A0-C86D-9B5A-120E5D7251FC}"/>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spTree>
    <p:extLst>
      <p:ext uri="{BB962C8B-B14F-4D97-AF65-F5344CB8AC3E}">
        <p14:creationId xmlns:p14="http://schemas.microsoft.com/office/powerpoint/2010/main" val="375564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barn(inVertical)">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barn(inVertical)">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barn(inVertical)">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4D8AA3-BC47-74EC-7D2A-A7E7BAB0F0F6}"/>
              </a:ext>
            </a:extLst>
          </p:cNvPr>
          <p:cNvSpPr txBox="1"/>
          <p:nvPr/>
        </p:nvSpPr>
        <p:spPr>
          <a:xfrm>
            <a:off x="3331029" y="1536173"/>
            <a:ext cx="8584163"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Stay tuned for the next ACF Ingredient of the Month! Be sure to visit the Online Learning Center (OLC) to download a copy of each month’s ingredient presentation. </a:t>
            </a:r>
            <a:r>
              <a:rPr lang="en-US" sz="1600">
                <a:solidFill>
                  <a:prstClr val="black"/>
                </a:solidFill>
                <a:latin typeface="Calibri" panose="020F0502020204030204"/>
              </a:rPr>
              <a:t>Don’t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forget to take the official IOTM quiz through the OLC to earn one hour of continuing education credits toward professional certification.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For more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2"/>
              </a:rPr>
              <a:t>www.acfchefs.org</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3"/>
              </a:rPr>
              <a:t>www.acfchefs.org/olc</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hlinkClick r:id="rId4"/>
              </a:rPr>
              <a:t>www.acfchefs.org/iotm</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US" sz="1600"/>
          </a:p>
          <a:p>
            <a:endParaRPr lang="en-US" sz="1600"/>
          </a:p>
          <a:p>
            <a:endParaRPr lang="en-US" sz="1600"/>
          </a:p>
          <a:p>
            <a:endParaRPr lang="en-US" sz="1600"/>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a:t>JOIN US NEXT MONTH!</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pic>
        <p:nvPicPr>
          <p:cNvPr id="2" name="Picture 1">
            <a:extLst>
              <a:ext uri="{FF2B5EF4-FFF2-40B4-BE49-F238E27FC236}">
                <a16:creationId xmlns:a16="http://schemas.microsoft.com/office/drawing/2014/main" id="{021CF20A-1585-14AD-0193-DC8DD3FD1F6F}"/>
              </a:ext>
            </a:extLst>
          </p:cNvPr>
          <p:cNvPicPr>
            <a:picLocks noChangeAspect="1"/>
          </p:cNvPicPr>
          <p:nvPr/>
        </p:nvPicPr>
        <p:blipFill>
          <a:blip r:embed="rId5">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2F7ECB08-8C4B-8770-0B1B-0804F8286042}"/>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6" name="TextBox 5">
            <a:extLst>
              <a:ext uri="{FF2B5EF4-FFF2-40B4-BE49-F238E27FC236}">
                <a16:creationId xmlns:a16="http://schemas.microsoft.com/office/drawing/2014/main" id="{87AB3B18-7EC9-626D-A81B-D3F28EE8ADB9}"/>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221499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sp>
        <p:nvSpPr>
          <p:cNvPr id="2" name="TextBox 1">
            <a:extLst>
              <a:ext uri="{FF2B5EF4-FFF2-40B4-BE49-F238E27FC236}">
                <a16:creationId xmlns:a16="http://schemas.microsoft.com/office/drawing/2014/main" id="{9C8937B0-F42A-126A-D447-55445E406EC1}"/>
              </a:ext>
            </a:extLst>
          </p:cNvPr>
          <p:cNvSpPr txBox="1"/>
          <p:nvPr/>
        </p:nvSpPr>
        <p:spPr>
          <a:xfrm>
            <a:off x="2239617" y="5874792"/>
            <a:ext cx="8110331" cy="246221"/>
          </a:xfrm>
          <a:prstGeom prst="rect">
            <a:avLst/>
          </a:prstGeom>
          <a:noFill/>
        </p:spPr>
        <p:txBody>
          <a:bodyPr wrap="square" rtlCol="0">
            <a:spAutoFit/>
          </a:bodyPr>
          <a:lstStyle/>
          <a:p>
            <a:r>
              <a:rPr lang="en-US" sz="1000" i="1"/>
              <a:t>Nutritional Information/Values from </a:t>
            </a:r>
            <a:r>
              <a:rPr lang="en-US" sz="1000" i="1">
                <a:hlinkClick r:id="rId2"/>
              </a:rPr>
              <a:t>USDA FoodData Central</a:t>
            </a:r>
            <a:endParaRPr lang="en-US" sz="1000" i="1"/>
          </a:p>
        </p:txBody>
      </p:sp>
      <p:sp>
        <p:nvSpPr>
          <p:cNvPr id="9" name="TextBox 8">
            <a:extLst>
              <a:ext uri="{FF2B5EF4-FFF2-40B4-BE49-F238E27FC236}">
                <a16:creationId xmlns:a16="http://schemas.microsoft.com/office/drawing/2014/main" id="{A05BAFED-8230-5DEB-DEF0-ADE4EE05E8C9}"/>
              </a:ext>
            </a:extLst>
          </p:cNvPr>
          <p:cNvSpPr txBox="1"/>
          <p:nvPr/>
        </p:nvSpPr>
        <p:spPr>
          <a:xfrm>
            <a:off x="3353273" y="910611"/>
            <a:ext cx="8584163" cy="461665"/>
          </a:xfrm>
          <a:prstGeom prst="rect">
            <a:avLst/>
          </a:prstGeom>
          <a:noFill/>
        </p:spPr>
        <p:txBody>
          <a:bodyPr wrap="square" rtlCol="0">
            <a:spAutoFit/>
          </a:bodyPr>
          <a:lstStyle/>
          <a:p>
            <a:r>
              <a:rPr lang="en-US" sz="1200" dirty="0"/>
              <a:t>Leafy greens are among the most nutrient-dense foods available. They provide significant amounts of essential vitamins, minerals, and bioactive compounds while being naturally low in calories, fat, and sodium.</a:t>
            </a:r>
          </a:p>
        </p:txBody>
      </p:sp>
      <p:sp>
        <p:nvSpPr>
          <p:cNvPr id="12" name="TextBox 11">
            <a:extLst>
              <a:ext uri="{FF2B5EF4-FFF2-40B4-BE49-F238E27FC236}">
                <a16:creationId xmlns:a16="http://schemas.microsoft.com/office/drawing/2014/main" id="{A94D2ACF-552D-8C31-FAD6-8B4B79F5E4F4}"/>
              </a:ext>
            </a:extLst>
          </p:cNvPr>
          <p:cNvSpPr txBox="1"/>
          <p:nvPr/>
        </p:nvSpPr>
        <p:spPr>
          <a:xfrm>
            <a:off x="3331029" y="270588"/>
            <a:ext cx="8628653" cy="707886"/>
          </a:xfrm>
          <a:prstGeom prst="rect">
            <a:avLst/>
          </a:prstGeom>
          <a:noFill/>
        </p:spPr>
        <p:txBody>
          <a:bodyPr wrap="square" rtlCol="0">
            <a:spAutoFit/>
          </a:bodyPr>
          <a:lstStyle/>
          <a:p>
            <a:pPr algn="ctr"/>
            <a:r>
              <a:rPr lang="en-US" sz="4000" b="1"/>
              <a:t>HEALTHY INGREDIENT CONTRIBUTION</a:t>
            </a:r>
          </a:p>
        </p:txBody>
      </p:sp>
      <p:pic>
        <p:nvPicPr>
          <p:cNvPr id="11" name="Picture 10">
            <a:extLst>
              <a:ext uri="{FF2B5EF4-FFF2-40B4-BE49-F238E27FC236}">
                <a16:creationId xmlns:a16="http://schemas.microsoft.com/office/drawing/2014/main" id="{0743FE11-EC60-C1CA-6224-965D025836B4}"/>
              </a:ext>
            </a:extLst>
          </p:cNvPr>
          <p:cNvPicPr>
            <a:picLocks noChangeAspect="1"/>
          </p:cNvPicPr>
          <p:nvPr/>
        </p:nvPicPr>
        <p:blipFill>
          <a:blip r:embed="rId3">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13" name="TextBox 12">
            <a:extLst>
              <a:ext uri="{FF2B5EF4-FFF2-40B4-BE49-F238E27FC236}">
                <a16:creationId xmlns:a16="http://schemas.microsoft.com/office/drawing/2014/main" id="{54E2F309-266D-123B-E72D-3E28613F30FA}"/>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14" name="TextBox 13">
            <a:extLst>
              <a:ext uri="{FF2B5EF4-FFF2-40B4-BE49-F238E27FC236}">
                <a16:creationId xmlns:a16="http://schemas.microsoft.com/office/drawing/2014/main" id="{83024B19-EF96-A436-A336-940972789808}"/>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
        <p:nvSpPr>
          <p:cNvPr id="3" name="TextBox 2">
            <a:extLst>
              <a:ext uri="{FF2B5EF4-FFF2-40B4-BE49-F238E27FC236}">
                <a16:creationId xmlns:a16="http://schemas.microsoft.com/office/drawing/2014/main" id="{2D0864CF-3871-1C50-091D-1D3E89E3A25E}"/>
              </a:ext>
            </a:extLst>
          </p:cNvPr>
          <p:cNvSpPr txBox="1"/>
          <p:nvPr/>
        </p:nvSpPr>
        <p:spPr>
          <a:xfrm>
            <a:off x="3515268" y="1425844"/>
            <a:ext cx="3834927" cy="4524315"/>
          </a:xfrm>
          <a:prstGeom prst="rect">
            <a:avLst/>
          </a:prstGeom>
          <a:noFill/>
        </p:spPr>
        <p:txBody>
          <a:bodyPr wrap="square" rtlCol="0">
            <a:spAutoFit/>
          </a:bodyPr>
          <a:lstStyle/>
          <a:p>
            <a:r>
              <a:rPr lang="en-US" sz="1200" b="1" dirty="0"/>
              <a:t>Vitamin A</a:t>
            </a:r>
          </a:p>
          <a:p>
            <a:pPr marL="285750" indent="-285750">
              <a:buFont typeface="Arial" panose="020B0604020202020204" pitchFamily="34" charset="0"/>
              <a:buChar char="•"/>
            </a:pPr>
            <a:r>
              <a:rPr lang="en-US" sz="1200" dirty="0"/>
              <a:t>Many leafy greens provide 30-80% DV per serving.</a:t>
            </a:r>
          </a:p>
          <a:p>
            <a:pPr marL="285750" indent="-285750">
              <a:buFont typeface="Arial" panose="020B0604020202020204" pitchFamily="34" charset="0"/>
              <a:buChar char="•"/>
            </a:pPr>
            <a:r>
              <a:rPr lang="en-US" sz="1200" dirty="0"/>
              <a:t>Supports healthy vision, immune function, and cell growth.</a:t>
            </a:r>
          </a:p>
          <a:p>
            <a:pPr marL="285750" indent="-285750">
              <a:buFont typeface="Arial" panose="020B0604020202020204" pitchFamily="34" charset="0"/>
              <a:buChar char="•"/>
            </a:pPr>
            <a:endParaRPr lang="en-US" sz="1200" dirty="0"/>
          </a:p>
          <a:p>
            <a:r>
              <a:rPr lang="en-US" sz="1200" b="1" dirty="0"/>
              <a:t>Vitamin K</a:t>
            </a:r>
          </a:p>
          <a:p>
            <a:pPr marL="171450" indent="-171450">
              <a:buFont typeface="Arial" panose="020B0604020202020204" pitchFamily="34" charset="0"/>
              <a:buChar char="•"/>
            </a:pPr>
            <a:r>
              <a:rPr lang="en-US" sz="1200" dirty="0"/>
              <a:t>Among the richest food sources; kale, collards, and spinach often provide over 100% DV in a single serving.</a:t>
            </a:r>
          </a:p>
          <a:p>
            <a:pPr marL="171450" indent="-171450">
              <a:buFont typeface="Arial" panose="020B0604020202020204" pitchFamily="34" charset="0"/>
              <a:buChar char="•"/>
            </a:pPr>
            <a:r>
              <a:rPr lang="en-US" sz="1200" dirty="0"/>
              <a:t>Essential for blood clotting and bone metabolism.</a:t>
            </a:r>
          </a:p>
          <a:p>
            <a:pPr marL="171450" indent="-171450">
              <a:buFont typeface="Arial" panose="020B0604020202020204" pitchFamily="34" charset="0"/>
              <a:buChar char="•"/>
            </a:pPr>
            <a:endParaRPr lang="en-US" sz="1200" dirty="0"/>
          </a:p>
          <a:p>
            <a:r>
              <a:rPr lang="en-US" sz="1200" b="1" dirty="0"/>
              <a:t>Vitamin C</a:t>
            </a:r>
          </a:p>
          <a:p>
            <a:pPr marL="171450" indent="-171450">
              <a:buFont typeface="Arial" panose="020B0604020202020204" pitchFamily="34" charset="0"/>
              <a:buChar char="•"/>
            </a:pPr>
            <a:r>
              <a:rPr lang="en-US" sz="1200" dirty="0"/>
              <a:t>Greens like kale and Swiss chard provide 20–50% DV per serving.</a:t>
            </a:r>
          </a:p>
          <a:p>
            <a:pPr marL="171450" indent="-171450">
              <a:buFont typeface="Arial" panose="020B0604020202020204" pitchFamily="34" charset="0"/>
              <a:buChar char="•"/>
            </a:pPr>
            <a:r>
              <a:rPr lang="en-US" sz="1200" dirty="0"/>
              <a:t>Acts as an antioxidant, supports immune health, and aids collagen formation.</a:t>
            </a:r>
          </a:p>
          <a:p>
            <a:pPr marL="171450" indent="-171450">
              <a:buFont typeface="Arial" panose="020B0604020202020204" pitchFamily="34" charset="0"/>
              <a:buChar char="•"/>
            </a:pPr>
            <a:endParaRPr lang="en-US" sz="1200" dirty="0"/>
          </a:p>
          <a:p>
            <a:r>
              <a:rPr lang="en-US" sz="1200" b="1" dirty="0"/>
              <a:t>Folate</a:t>
            </a:r>
          </a:p>
          <a:p>
            <a:pPr marL="171450" indent="-171450">
              <a:buFont typeface="Arial" panose="020B0604020202020204" pitchFamily="34" charset="0"/>
              <a:buChar char="•"/>
            </a:pPr>
            <a:r>
              <a:rPr lang="en-US" sz="1200" dirty="0"/>
              <a:t>Most leafy greens contribute 15–40% DV per serving.</a:t>
            </a:r>
          </a:p>
          <a:p>
            <a:pPr marL="171450" indent="-171450">
              <a:buFont typeface="Arial" panose="020B0604020202020204" pitchFamily="34" charset="0"/>
              <a:buChar char="•"/>
            </a:pPr>
            <a:r>
              <a:rPr lang="en-US" sz="1200" dirty="0"/>
              <a:t>Crucial for red blood cell formation and DNA synthesis.</a:t>
            </a:r>
          </a:p>
          <a:p>
            <a:pPr marL="171450" indent="-171450">
              <a:buFont typeface="Arial" panose="020B0604020202020204" pitchFamily="34" charset="0"/>
              <a:buChar char="•"/>
            </a:pPr>
            <a:endParaRPr lang="en-US" sz="1200" dirty="0"/>
          </a:p>
          <a:p>
            <a:r>
              <a:rPr lang="en-US" sz="1200" b="1" dirty="0"/>
              <a:t>Dietary Fiber</a:t>
            </a:r>
          </a:p>
          <a:p>
            <a:pPr marL="171450" indent="-171450">
              <a:buFont typeface="Arial" panose="020B0604020202020204" pitchFamily="34" charset="0"/>
              <a:buChar char="•"/>
            </a:pPr>
            <a:r>
              <a:rPr lang="en-US" sz="1200" dirty="0"/>
              <a:t>Leafy greens typically offer 10–20% DV per serving.</a:t>
            </a:r>
          </a:p>
          <a:p>
            <a:pPr marL="171450" indent="-171450">
              <a:buFont typeface="Arial" panose="020B0604020202020204" pitchFamily="34" charset="0"/>
              <a:buChar char="•"/>
            </a:pPr>
            <a:r>
              <a:rPr lang="en-US" sz="1200" dirty="0"/>
              <a:t>Aids digestion, supports gut health, and helps regulate blood sugar.</a:t>
            </a:r>
          </a:p>
        </p:txBody>
      </p:sp>
      <p:sp>
        <p:nvSpPr>
          <p:cNvPr id="6" name="TextBox 5">
            <a:extLst>
              <a:ext uri="{FF2B5EF4-FFF2-40B4-BE49-F238E27FC236}">
                <a16:creationId xmlns:a16="http://schemas.microsoft.com/office/drawing/2014/main" id="{E7D86FF7-2A46-045F-4D57-3710ED4F351C}"/>
              </a:ext>
            </a:extLst>
          </p:cNvPr>
          <p:cNvSpPr txBox="1"/>
          <p:nvPr/>
        </p:nvSpPr>
        <p:spPr>
          <a:xfrm>
            <a:off x="7425740" y="1425844"/>
            <a:ext cx="3834927" cy="3416320"/>
          </a:xfrm>
          <a:prstGeom prst="rect">
            <a:avLst/>
          </a:prstGeom>
          <a:noFill/>
        </p:spPr>
        <p:txBody>
          <a:bodyPr wrap="square" rtlCol="0">
            <a:spAutoFit/>
          </a:bodyPr>
          <a:lstStyle/>
          <a:p>
            <a:r>
              <a:rPr lang="en-US" sz="1200" b="1" dirty="0"/>
              <a:t>Other Beneficial Compounds</a:t>
            </a:r>
          </a:p>
          <a:p>
            <a:pPr marL="171450" indent="-171450">
              <a:buFont typeface="Arial" panose="020B0604020202020204" pitchFamily="34" charset="0"/>
              <a:buChar char="•"/>
            </a:pPr>
            <a:r>
              <a:rPr lang="en-US" sz="1200" b="1" dirty="0"/>
              <a:t>Lutein: </a:t>
            </a:r>
            <a:r>
              <a:rPr lang="en-US" sz="1200" dirty="0"/>
              <a:t>Eye health and protection against age-related macular degeneration</a:t>
            </a:r>
          </a:p>
          <a:p>
            <a:pPr marL="171450" indent="-171450">
              <a:buFont typeface="Arial" panose="020B0604020202020204" pitchFamily="34" charset="0"/>
              <a:buChar char="•"/>
            </a:pPr>
            <a:r>
              <a:rPr lang="en-US" sz="1200" b="1" dirty="0"/>
              <a:t>Quercetin</a:t>
            </a:r>
            <a:r>
              <a:rPr lang="en-US" sz="1200" dirty="0"/>
              <a:t>: Anti-inflammatory and antioxidant</a:t>
            </a:r>
          </a:p>
          <a:p>
            <a:pPr marL="171450" indent="-171450">
              <a:buFont typeface="Arial" panose="020B0604020202020204" pitchFamily="34" charset="0"/>
              <a:buChar char="•"/>
            </a:pPr>
            <a:r>
              <a:rPr lang="en-US" sz="1200" b="1" dirty="0"/>
              <a:t>Nitrates: </a:t>
            </a:r>
            <a:r>
              <a:rPr lang="en-US" sz="1200" dirty="0"/>
              <a:t>Support blood vessel function and may improve exercise performance</a:t>
            </a:r>
          </a:p>
          <a:p>
            <a:pPr marL="171450" indent="-171450">
              <a:buFont typeface="Arial" panose="020B0604020202020204" pitchFamily="34" charset="0"/>
              <a:buChar char="•"/>
            </a:pPr>
            <a:r>
              <a:rPr lang="en-US" sz="1200" b="1" dirty="0"/>
              <a:t>Chlorophyll</a:t>
            </a:r>
            <a:r>
              <a:rPr lang="en-US" sz="1200" dirty="0"/>
              <a:t>: Supports detoxification pathways in the liver</a:t>
            </a:r>
          </a:p>
          <a:p>
            <a:pPr marL="171450" indent="-171450">
              <a:buFont typeface="Arial" panose="020B0604020202020204" pitchFamily="34" charset="0"/>
              <a:buChar char="•"/>
            </a:pPr>
            <a:endParaRPr lang="en-US" sz="1200" dirty="0"/>
          </a:p>
          <a:p>
            <a:r>
              <a:rPr lang="en-US" sz="1200" b="1" dirty="0"/>
              <a:t>Overall Health Benefits</a:t>
            </a:r>
          </a:p>
          <a:p>
            <a:pPr marL="171450" indent="-171450">
              <a:buFont typeface="Arial" panose="020B0604020202020204" pitchFamily="34" charset="0"/>
              <a:buChar char="•"/>
            </a:pPr>
            <a:r>
              <a:rPr lang="en-US" sz="1200" dirty="0"/>
              <a:t>Supports Heart Health</a:t>
            </a:r>
          </a:p>
          <a:p>
            <a:pPr marL="171450" indent="-171450">
              <a:buFont typeface="Arial" panose="020B0604020202020204" pitchFamily="34" charset="0"/>
              <a:buChar char="•"/>
            </a:pPr>
            <a:r>
              <a:rPr lang="en-US" sz="1200" dirty="0"/>
              <a:t>Promotes Healthy Digestion</a:t>
            </a:r>
          </a:p>
          <a:p>
            <a:pPr marL="171450" indent="-171450">
              <a:buFont typeface="Arial" panose="020B0604020202020204" pitchFamily="34" charset="0"/>
              <a:buChar char="•"/>
            </a:pPr>
            <a:r>
              <a:rPr lang="en-US" sz="1200" dirty="0"/>
              <a:t>Strengthens Bones</a:t>
            </a:r>
          </a:p>
          <a:p>
            <a:pPr marL="171450" indent="-171450">
              <a:buFont typeface="Arial" panose="020B0604020202020204" pitchFamily="34" charset="0"/>
              <a:buChar char="•"/>
            </a:pPr>
            <a:r>
              <a:rPr lang="en-US" sz="1200" dirty="0"/>
              <a:t>Improves Immune Function</a:t>
            </a:r>
          </a:p>
          <a:p>
            <a:pPr marL="171450" indent="-171450">
              <a:buFont typeface="Arial" panose="020B0604020202020204" pitchFamily="34" charset="0"/>
              <a:buChar char="•"/>
            </a:pPr>
            <a:r>
              <a:rPr lang="en-US" sz="1200" dirty="0"/>
              <a:t>Protects Vision</a:t>
            </a:r>
          </a:p>
          <a:p>
            <a:pPr marL="171450" indent="-171450">
              <a:buFont typeface="Arial" panose="020B0604020202020204" pitchFamily="34" charset="0"/>
              <a:buChar char="•"/>
            </a:pPr>
            <a:r>
              <a:rPr lang="en-US" sz="1200" dirty="0"/>
              <a:t>Reduces Inflammation &amp; Oxidative Stress</a:t>
            </a:r>
          </a:p>
          <a:p>
            <a:pPr marL="171450" indent="-171450">
              <a:buFont typeface="Arial" panose="020B0604020202020204" pitchFamily="34" charset="0"/>
              <a:buChar char="•"/>
            </a:pPr>
            <a:r>
              <a:rPr lang="en-US" sz="1200" dirty="0"/>
              <a:t>Supports Healthy Skin</a:t>
            </a:r>
          </a:p>
          <a:p>
            <a:endParaRPr lang="en-US" sz="1200" dirty="0"/>
          </a:p>
        </p:txBody>
      </p:sp>
    </p:spTree>
    <p:extLst>
      <p:ext uri="{BB962C8B-B14F-4D97-AF65-F5344CB8AC3E}">
        <p14:creationId xmlns:p14="http://schemas.microsoft.com/office/powerpoint/2010/main" val="314385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arn(inVertical)">
                                      <p:cBhvr>
                                        <p:cTn id="26" dur="500"/>
                                        <p:tgtEl>
                                          <p:spTgt spid="3">
                                            <p:txEl>
                                              <p:pRg st="5" end="5"/>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barn(inVertical)">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barn(inVertical)">
                                      <p:cBhvr>
                                        <p:cTn id="45" dur="500"/>
                                        <p:tgtEl>
                                          <p:spTgt spid="3">
                                            <p:txEl>
                                              <p:pRg st="12" end="1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13" end="13"/>
                                            </p:txEl>
                                          </p:spTgt>
                                        </p:tgtEl>
                                        <p:attrNameLst>
                                          <p:attrName>style.visibility</p:attrName>
                                        </p:attrNameLst>
                                      </p:cBhvr>
                                      <p:to>
                                        <p:strVal val="visible"/>
                                      </p:to>
                                    </p:set>
                                    <p:animEffect transition="in" filter="barn(inVertical)">
                                      <p:cBhvr>
                                        <p:cTn id="48" dur="500"/>
                                        <p:tgtEl>
                                          <p:spTgt spid="3">
                                            <p:txEl>
                                              <p:pRg st="13" end="13"/>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animEffect transition="in" filter="barn(inVertical)">
                                      <p:cBhvr>
                                        <p:cTn id="51" dur="500"/>
                                        <p:tgtEl>
                                          <p:spTgt spid="3">
                                            <p:txEl>
                                              <p:pRg st="14" end="1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
                                            <p:txEl>
                                              <p:pRg st="16" end="16"/>
                                            </p:txEl>
                                          </p:spTgt>
                                        </p:tgtEl>
                                        <p:attrNameLst>
                                          <p:attrName>style.visibility</p:attrName>
                                        </p:attrNameLst>
                                      </p:cBhvr>
                                      <p:to>
                                        <p:strVal val="visible"/>
                                      </p:to>
                                    </p:set>
                                    <p:animEffect transition="in" filter="barn(inVertical)">
                                      <p:cBhvr>
                                        <p:cTn id="56" dur="500"/>
                                        <p:tgtEl>
                                          <p:spTgt spid="3">
                                            <p:txEl>
                                              <p:pRg st="16" end="16"/>
                                            </p:txEl>
                                          </p:spTgt>
                                        </p:tgtEl>
                                      </p:cBhvr>
                                    </p:animEffect>
                                  </p:childTnLst>
                                </p:cTn>
                              </p:par>
                              <p:par>
                                <p:cTn id="57" presetID="16" presetClass="entr" presetSubtype="21" fill="hold" nodeType="withEffect">
                                  <p:stCondLst>
                                    <p:cond delay="0"/>
                                  </p:stCondLst>
                                  <p:childTnLst>
                                    <p:set>
                                      <p:cBhvr>
                                        <p:cTn id="58" dur="1" fill="hold">
                                          <p:stCondLst>
                                            <p:cond delay="0"/>
                                          </p:stCondLst>
                                        </p:cTn>
                                        <p:tgtEl>
                                          <p:spTgt spid="3">
                                            <p:txEl>
                                              <p:pRg st="17" end="17"/>
                                            </p:txEl>
                                          </p:spTgt>
                                        </p:tgtEl>
                                        <p:attrNameLst>
                                          <p:attrName>style.visibility</p:attrName>
                                        </p:attrNameLst>
                                      </p:cBhvr>
                                      <p:to>
                                        <p:strVal val="visible"/>
                                      </p:to>
                                    </p:set>
                                    <p:animEffect transition="in" filter="barn(inVertical)">
                                      <p:cBhvr>
                                        <p:cTn id="59" dur="500"/>
                                        <p:tgtEl>
                                          <p:spTgt spid="3">
                                            <p:txEl>
                                              <p:pRg st="17" end="17"/>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3">
                                            <p:txEl>
                                              <p:pRg st="18" end="18"/>
                                            </p:txEl>
                                          </p:spTgt>
                                        </p:tgtEl>
                                        <p:attrNameLst>
                                          <p:attrName>style.visibility</p:attrName>
                                        </p:attrNameLst>
                                      </p:cBhvr>
                                      <p:to>
                                        <p:strVal val="visible"/>
                                      </p:to>
                                    </p:set>
                                    <p:animEffect transition="in" filter="barn(inVertical)">
                                      <p:cBhvr>
                                        <p:cTn id="62" dur="500"/>
                                        <p:tgtEl>
                                          <p:spTgt spid="3">
                                            <p:txEl>
                                              <p:pRg st="18" end="18"/>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barn(inVertical)">
                                      <p:cBhvr>
                                        <p:cTn id="67" dur="500"/>
                                        <p:tgtEl>
                                          <p:spTgt spid="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6">
                                            <p:txEl>
                                              <p:pRg st="1" end="1"/>
                                            </p:txEl>
                                          </p:spTgt>
                                        </p:tgtEl>
                                        <p:attrNameLst>
                                          <p:attrName>style.visibility</p:attrName>
                                        </p:attrNameLst>
                                      </p:cBhvr>
                                      <p:to>
                                        <p:strVal val="visible"/>
                                      </p:to>
                                    </p:set>
                                    <p:animEffect transition="in" filter="barn(inVertical)">
                                      <p:cBhvr>
                                        <p:cTn id="72" dur="500"/>
                                        <p:tgtEl>
                                          <p:spTgt spid="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2" end="2"/>
                                            </p:txEl>
                                          </p:spTgt>
                                        </p:tgtEl>
                                        <p:attrNameLst>
                                          <p:attrName>style.visibility</p:attrName>
                                        </p:attrNameLst>
                                      </p:cBhvr>
                                      <p:to>
                                        <p:strVal val="visible"/>
                                      </p:to>
                                    </p:set>
                                    <p:animEffect transition="in" filter="barn(inVertical)">
                                      <p:cBhvr>
                                        <p:cTn id="77" dur="500"/>
                                        <p:tgtEl>
                                          <p:spTgt spid="6">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
                                            <p:txEl>
                                              <p:pRg st="3" end="3"/>
                                            </p:txEl>
                                          </p:spTgt>
                                        </p:tgtEl>
                                        <p:attrNameLst>
                                          <p:attrName>style.visibility</p:attrName>
                                        </p:attrNameLst>
                                      </p:cBhvr>
                                      <p:to>
                                        <p:strVal val="visible"/>
                                      </p:to>
                                    </p:set>
                                    <p:animEffect transition="in" filter="barn(inVertical)">
                                      <p:cBhvr>
                                        <p:cTn id="82" dur="500"/>
                                        <p:tgtEl>
                                          <p:spTgt spid="6">
                                            <p:txEl>
                                              <p:pRg st="3" end="3"/>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4" end="4"/>
                                            </p:txEl>
                                          </p:spTgt>
                                        </p:tgtEl>
                                        <p:attrNameLst>
                                          <p:attrName>style.visibility</p:attrName>
                                        </p:attrNameLst>
                                      </p:cBhvr>
                                      <p:to>
                                        <p:strVal val="visible"/>
                                      </p:to>
                                    </p:set>
                                    <p:animEffect transition="in" filter="barn(inVertical)">
                                      <p:cBhvr>
                                        <p:cTn id="87" dur="500"/>
                                        <p:tgtEl>
                                          <p:spTgt spid="6">
                                            <p:txEl>
                                              <p:pRg st="4" end="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
                                            <p:txEl>
                                              <p:pRg st="6" end="6"/>
                                            </p:txEl>
                                          </p:spTgt>
                                        </p:tgtEl>
                                        <p:attrNameLst>
                                          <p:attrName>style.visibility</p:attrName>
                                        </p:attrNameLst>
                                      </p:cBhvr>
                                      <p:to>
                                        <p:strVal val="visible"/>
                                      </p:to>
                                    </p:set>
                                    <p:animEffect transition="in" filter="barn(inVertical)">
                                      <p:cBhvr>
                                        <p:cTn id="92" dur="500"/>
                                        <p:tgtEl>
                                          <p:spTgt spid="6">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
                                            <p:txEl>
                                              <p:pRg st="7" end="7"/>
                                            </p:txEl>
                                          </p:spTgt>
                                        </p:tgtEl>
                                        <p:attrNameLst>
                                          <p:attrName>style.visibility</p:attrName>
                                        </p:attrNameLst>
                                      </p:cBhvr>
                                      <p:to>
                                        <p:strVal val="visible"/>
                                      </p:to>
                                    </p:set>
                                    <p:animEffect transition="in" filter="barn(inVertical)">
                                      <p:cBhvr>
                                        <p:cTn id="97" dur="500"/>
                                        <p:tgtEl>
                                          <p:spTgt spid="6">
                                            <p:txEl>
                                              <p:pRg st="7" end="7"/>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6">
                                            <p:txEl>
                                              <p:pRg st="8" end="8"/>
                                            </p:txEl>
                                          </p:spTgt>
                                        </p:tgtEl>
                                        <p:attrNameLst>
                                          <p:attrName>style.visibility</p:attrName>
                                        </p:attrNameLst>
                                      </p:cBhvr>
                                      <p:to>
                                        <p:strVal val="visible"/>
                                      </p:to>
                                    </p:set>
                                    <p:animEffect transition="in" filter="barn(inVertical)">
                                      <p:cBhvr>
                                        <p:cTn id="102" dur="500"/>
                                        <p:tgtEl>
                                          <p:spTgt spid="6">
                                            <p:txEl>
                                              <p:pRg st="8" end="8"/>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6">
                                            <p:txEl>
                                              <p:pRg st="9" end="9"/>
                                            </p:txEl>
                                          </p:spTgt>
                                        </p:tgtEl>
                                        <p:attrNameLst>
                                          <p:attrName>style.visibility</p:attrName>
                                        </p:attrNameLst>
                                      </p:cBhvr>
                                      <p:to>
                                        <p:strVal val="visible"/>
                                      </p:to>
                                    </p:set>
                                    <p:animEffect transition="in" filter="barn(inVertical)">
                                      <p:cBhvr>
                                        <p:cTn id="107" dur="500"/>
                                        <p:tgtEl>
                                          <p:spTgt spid="6">
                                            <p:txEl>
                                              <p:pRg st="9" end="9"/>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6">
                                            <p:txEl>
                                              <p:pRg st="10" end="10"/>
                                            </p:txEl>
                                          </p:spTgt>
                                        </p:tgtEl>
                                        <p:attrNameLst>
                                          <p:attrName>style.visibility</p:attrName>
                                        </p:attrNameLst>
                                      </p:cBhvr>
                                      <p:to>
                                        <p:strVal val="visible"/>
                                      </p:to>
                                    </p:set>
                                    <p:animEffect transition="in" filter="barn(inVertical)">
                                      <p:cBhvr>
                                        <p:cTn id="112" dur="500"/>
                                        <p:tgtEl>
                                          <p:spTgt spid="6">
                                            <p:txEl>
                                              <p:pRg st="10" end="10"/>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6">
                                            <p:txEl>
                                              <p:pRg st="11" end="11"/>
                                            </p:txEl>
                                          </p:spTgt>
                                        </p:tgtEl>
                                        <p:attrNameLst>
                                          <p:attrName>style.visibility</p:attrName>
                                        </p:attrNameLst>
                                      </p:cBhvr>
                                      <p:to>
                                        <p:strVal val="visible"/>
                                      </p:to>
                                    </p:set>
                                    <p:animEffect transition="in" filter="barn(inVertical)">
                                      <p:cBhvr>
                                        <p:cTn id="117" dur="500"/>
                                        <p:tgtEl>
                                          <p:spTgt spid="6">
                                            <p:txEl>
                                              <p:pRg st="11" end="11"/>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6">
                                            <p:txEl>
                                              <p:pRg st="12" end="12"/>
                                            </p:txEl>
                                          </p:spTgt>
                                        </p:tgtEl>
                                        <p:attrNameLst>
                                          <p:attrName>style.visibility</p:attrName>
                                        </p:attrNameLst>
                                      </p:cBhvr>
                                      <p:to>
                                        <p:strVal val="visible"/>
                                      </p:to>
                                    </p:set>
                                    <p:animEffect transition="in" filter="barn(inVertical)">
                                      <p:cBhvr>
                                        <p:cTn id="122" dur="500"/>
                                        <p:tgtEl>
                                          <p:spTgt spid="6">
                                            <p:txEl>
                                              <p:pRg st="12" end="12"/>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6">
                                            <p:txEl>
                                              <p:pRg st="13" end="13"/>
                                            </p:txEl>
                                          </p:spTgt>
                                        </p:tgtEl>
                                        <p:attrNameLst>
                                          <p:attrName>style.visibility</p:attrName>
                                        </p:attrNameLst>
                                      </p:cBhvr>
                                      <p:to>
                                        <p:strVal val="visible"/>
                                      </p:to>
                                    </p:set>
                                    <p:animEffect transition="in" filter="barn(inVertical)">
                                      <p:cBhvr>
                                        <p:cTn id="12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sp>
        <p:nvSpPr>
          <p:cNvPr id="11" name="TextBox 10">
            <a:extLst>
              <a:ext uri="{FF2B5EF4-FFF2-40B4-BE49-F238E27FC236}">
                <a16:creationId xmlns:a16="http://schemas.microsoft.com/office/drawing/2014/main" id="{5D2C3D49-8237-1965-530A-B33ECB8257B6}"/>
              </a:ext>
            </a:extLst>
          </p:cNvPr>
          <p:cNvSpPr txBox="1"/>
          <p:nvPr/>
        </p:nvSpPr>
        <p:spPr>
          <a:xfrm>
            <a:off x="3353274" y="1020678"/>
            <a:ext cx="4051378" cy="4455066"/>
          </a:xfrm>
          <a:prstGeom prst="rect">
            <a:avLst/>
          </a:prstGeom>
          <a:noFill/>
        </p:spPr>
        <p:txBody>
          <a:bodyPr wrap="square" rtlCol="0">
            <a:spAutoFit/>
          </a:bodyPr>
          <a:lstStyle/>
          <a:p>
            <a:r>
              <a:rPr lang="en-US" sz="1350" b="1" dirty="0"/>
              <a:t>Tender Salad Greens</a:t>
            </a:r>
          </a:p>
          <a:p>
            <a:pPr marL="285750" indent="-285750">
              <a:buFont typeface="Arial" panose="020B0604020202020204" pitchFamily="34" charset="0"/>
              <a:buChar char="•"/>
            </a:pPr>
            <a:r>
              <a:rPr lang="en-US" sz="1350" b="1" dirty="0"/>
              <a:t>Spinach: </a:t>
            </a:r>
            <a:r>
              <a:rPr lang="en-US" sz="1350" dirty="0"/>
              <a:t>Mild, slightly sweet</a:t>
            </a:r>
          </a:p>
          <a:p>
            <a:pPr marL="285750" indent="-285750">
              <a:buFont typeface="Arial" panose="020B0604020202020204" pitchFamily="34" charset="0"/>
              <a:buChar char="•"/>
            </a:pPr>
            <a:r>
              <a:rPr lang="en-US" sz="1350" b="1" dirty="0"/>
              <a:t>Romaine Lettuce: </a:t>
            </a:r>
            <a:r>
              <a:rPr lang="en-US" sz="1350" dirty="0"/>
              <a:t>Crisp, hydrating</a:t>
            </a:r>
          </a:p>
          <a:p>
            <a:pPr marL="285750" indent="-285750">
              <a:buFont typeface="Arial" panose="020B0604020202020204" pitchFamily="34" charset="0"/>
              <a:buChar char="•"/>
            </a:pPr>
            <a:r>
              <a:rPr lang="en-US" sz="1350" b="1" dirty="0"/>
              <a:t>Butter/Bibb/Boston Lettuce: </a:t>
            </a:r>
            <a:r>
              <a:rPr lang="en-US" sz="1350" dirty="0"/>
              <a:t>Soft, buttery texture</a:t>
            </a:r>
          </a:p>
          <a:p>
            <a:pPr marL="285750" indent="-285750">
              <a:buFont typeface="Arial" panose="020B0604020202020204" pitchFamily="34" charset="0"/>
              <a:buChar char="•"/>
            </a:pPr>
            <a:r>
              <a:rPr lang="en-US" sz="1350" b="1" dirty="0"/>
              <a:t>Leaf Lettuce: </a:t>
            </a:r>
            <a:r>
              <a:rPr lang="en-US" sz="1350" dirty="0"/>
              <a:t>Mild flavor; loose, ruffled leaves.</a:t>
            </a:r>
          </a:p>
          <a:p>
            <a:pPr marL="285750" indent="-285750">
              <a:buFont typeface="Arial" panose="020B0604020202020204" pitchFamily="34" charset="0"/>
              <a:buChar char="•"/>
            </a:pPr>
            <a:r>
              <a:rPr lang="en-US" sz="1350" b="1" dirty="0"/>
              <a:t>Arugula: </a:t>
            </a:r>
            <a:r>
              <a:rPr lang="en-US" sz="1350" dirty="0"/>
              <a:t>Peppery and bold</a:t>
            </a:r>
          </a:p>
          <a:p>
            <a:pPr marL="285750" indent="-285750">
              <a:buFont typeface="Arial" panose="020B0604020202020204" pitchFamily="34" charset="0"/>
              <a:buChar char="•"/>
            </a:pPr>
            <a:r>
              <a:rPr lang="en-US" sz="1350" b="1" dirty="0"/>
              <a:t>Spring Mix/Mesclun: </a:t>
            </a:r>
            <a:r>
              <a:rPr lang="en-US" sz="1350" dirty="0"/>
              <a:t>Blend of young greens</a:t>
            </a:r>
          </a:p>
          <a:p>
            <a:pPr marL="285750" indent="-285750">
              <a:buFont typeface="Arial" panose="020B0604020202020204" pitchFamily="34" charset="0"/>
              <a:buChar char="•"/>
            </a:pPr>
            <a:endParaRPr lang="en-US" sz="1350" dirty="0"/>
          </a:p>
          <a:p>
            <a:r>
              <a:rPr lang="en-US" sz="1350" b="1" dirty="0"/>
              <a:t>Hearty/Cooking Greens</a:t>
            </a:r>
          </a:p>
          <a:p>
            <a:pPr marL="285750" indent="-285750">
              <a:buFont typeface="Arial" panose="020B0604020202020204" pitchFamily="34" charset="0"/>
              <a:buChar char="•"/>
            </a:pPr>
            <a:r>
              <a:rPr lang="en-US" sz="1350" b="1" dirty="0"/>
              <a:t>Kale: </a:t>
            </a:r>
            <a:r>
              <a:rPr lang="en-US" sz="1350" dirty="0"/>
              <a:t>Earthy, robust, nutrient-dense</a:t>
            </a:r>
          </a:p>
          <a:p>
            <a:pPr marL="285750" indent="-285750">
              <a:buFont typeface="Arial" panose="020B0604020202020204" pitchFamily="34" charset="0"/>
              <a:buChar char="•"/>
            </a:pPr>
            <a:r>
              <a:rPr lang="en-US" sz="1350" b="1" dirty="0"/>
              <a:t>Collard Greens: </a:t>
            </a:r>
            <a:r>
              <a:rPr lang="en-US" sz="1350" dirty="0"/>
              <a:t>Mild and hearty</a:t>
            </a:r>
          </a:p>
          <a:p>
            <a:pPr marL="285750" indent="-285750">
              <a:buFont typeface="Arial" panose="020B0604020202020204" pitchFamily="34" charset="0"/>
              <a:buChar char="•"/>
            </a:pPr>
            <a:r>
              <a:rPr lang="en-US" sz="1350" b="1" dirty="0"/>
              <a:t>Swiss Chard: </a:t>
            </a:r>
            <a:r>
              <a:rPr lang="en-US" sz="1350" dirty="0"/>
              <a:t>Slightly earthy, colorful stems</a:t>
            </a:r>
          </a:p>
          <a:p>
            <a:pPr marL="285750" indent="-285750">
              <a:buFont typeface="Arial" panose="020B0604020202020204" pitchFamily="34" charset="0"/>
              <a:buChar char="•"/>
            </a:pPr>
            <a:r>
              <a:rPr lang="en-US" sz="1350" b="1" dirty="0"/>
              <a:t>Mustard Greens: </a:t>
            </a:r>
            <a:r>
              <a:rPr lang="en-US" sz="1350" dirty="0"/>
              <a:t>Peppery, spicy flavor </a:t>
            </a:r>
          </a:p>
          <a:p>
            <a:pPr marL="285750" indent="-285750">
              <a:buFont typeface="Arial" panose="020B0604020202020204" pitchFamily="34" charset="0"/>
              <a:buChar char="•"/>
            </a:pPr>
            <a:r>
              <a:rPr lang="en-US" sz="1350" b="1" dirty="0"/>
              <a:t>Turnip Greens: </a:t>
            </a:r>
            <a:r>
              <a:rPr lang="en-US" sz="1350" dirty="0"/>
              <a:t>Slightly bitter</a:t>
            </a:r>
          </a:p>
          <a:p>
            <a:pPr marL="285750" indent="-285750">
              <a:buFont typeface="Arial" panose="020B0604020202020204" pitchFamily="34" charset="0"/>
              <a:buChar char="•"/>
            </a:pPr>
            <a:r>
              <a:rPr lang="en-US" sz="1350" b="1" dirty="0"/>
              <a:t>Beet Greens: </a:t>
            </a:r>
            <a:r>
              <a:rPr lang="en-US" sz="1350" dirty="0"/>
              <a:t>Similar to Swiss chard</a:t>
            </a:r>
          </a:p>
          <a:p>
            <a:pPr marL="285750" indent="-285750">
              <a:buFont typeface="Arial" panose="020B0604020202020204" pitchFamily="34" charset="0"/>
              <a:buChar char="•"/>
            </a:pPr>
            <a:endParaRPr lang="en-US" sz="1350" dirty="0"/>
          </a:p>
          <a:p>
            <a:r>
              <a:rPr lang="en-US" sz="1350" b="1" dirty="0"/>
              <a:t>Brassica Greens</a:t>
            </a:r>
          </a:p>
          <a:p>
            <a:pPr marL="285750" indent="-285750">
              <a:buFont typeface="Arial" panose="020B0604020202020204" pitchFamily="34" charset="0"/>
              <a:buChar char="•"/>
            </a:pPr>
            <a:r>
              <a:rPr lang="en-US" sz="1350" b="1" dirty="0"/>
              <a:t>Cabbage: </a:t>
            </a:r>
            <a:r>
              <a:rPr lang="en-US" sz="1350" dirty="0"/>
              <a:t>Crunchy and sweet</a:t>
            </a:r>
          </a:p>
          <a:p>
            <a:pPr marL="285750" indent="-285750">
              <a:buFont typeface="Arial" panose="020B0604020202020204" pitchFamily="34" charset="0"/>
              <a:buChar char="•"/>
            </a:pPr>
            <a:r>
              <a:rPr lang="en-US" sz="1350" b="1" dirty="0"/>
              <a:t>Napa Cabbage: </a:t>
            </a:r>
            <a:r>
              <a:rPr lang="en-US" sz="1350" dirty="0"/>
              <a:t>Tender and mild</a:t>
            </a:r>
          </a:p>
          <a:p>
            <a:pPr marL="285750" indent="-285750">
              <a:buFont typeface="Arial" panose="020B0604020202020204" pitchFamily="34" charset="0"/>
              <a:buChar char="•"/>
            </a:pPr>
            <a:r>
              <a:rPr lang="en-US" sz="1350" b="1" dirty="0"/>
              <a:t>Bok Choy: </a:t>
            </a:r>
            <a:r>
              <a:rPr lang="en-US" sz="1350" dirty="0"/>
              <a:t>Crisp stems, tender leaves</a:t>
            </a:r>
          </a:p>
          <a:p>
            <a:pPr marL="285750" indent="-285750">
              <a:buFont typeface="Arial" panose="020B0604020202020204" pitchFamily="34" charset="0"/>
              <a:buChar char="•"/>
            </a:pPr>
            <a:r>
              <a:rPr lang="en-US" sz="1350" b="1" dirty="0"/>
              <a:t>Kohlrabi Greens: </a:t>
            </a:r>
            <a:r>
              <a:rPr lang="en-US" sz="1350" dirty="0"/>
              <a:t>Peppery and hearty</a:t>
            </a:r>
          </a:p>
        </p:txBody>
      </p:sp>
      <p:sp>
        <p:nvSpPr>
          <p:cNvPr id="12" name="TextBox 11">
            <a:extLst>
              <a:ext uri="{FF2B5EF4-FFF2-40B4-BE49-F238E27FC236}">
                <a16:creationId xmlns:a16="http://schemas.microsoft.com/office/drawing/2014/main" id="{FA74940A-27DB-5F32-FE26-A919940DE1CA}"/>
              </a:ext>
            </a:extLst>
          </p:cNvPr>
          <p:cNvSpPr txBox="1"/>
          <p:nvPr/>
        </p:nvSpPr>
        <p:spPr>
          <a:xfrm>
            <a:off x="3331029" y="270588"/>
            <a:ext cx="8628653" cy="707886"/>
          </a:xfrm>
          <a:prstGeom prst="rect">
            <a:avLst/>
          </a:prstGeom>
          <a:noFill/>
        </p:spPr>
        <p:txBody>
          <a:bodyPr wrap="square" rtlCol="0">
            <a:spAutoFit/>
          </a:bodyPr>
          <a:lstStyle/>
          <a:p>
            <a:pPr algn="ctr"/>
            <a:r>
              <a:rPr lang="en-US" sz="4000" b="1"/>
              <a:t>TYPES AND VARIETIES</a:t>
            </a:r>
          </a:p>
        </p:txBody>
      </p:sp>
      <p:pic>
        <p:nvPicPr>
          <p:cNvPr id="2" name="Picture 1">
            <a:extLst>
              <a:ext uri="{FF2B5EF4-FFF2-40B4-BE49-F238E27FC236}">
                <a16:creationId xmlns:a16="http://schemas.microsoft.com/office/drawing/2014/main" id="{3A5B4382-5744-BD83-8D01-AB2709CA3E8E}"/>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2234B01E-8147-C8F7-1AA0-498DF1DBCE14}"/>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5" name="TextBox 4">
            <a:extLst>
              <a:ext uri="{FF2B5EF4-FFF2-40B4-BE49-F238E27FC236}">
                <a16:creationId xmlns:a16="http://schemas.microsoft.com/office/drawing/2014/main" id="{0392F4BA-2EE4-13A4-D0CB-C358DA10C570}"/>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
        <p:nvSpPr>
          <p:cNvPr id="7" name="TextBox 6">
            <a:extLst>
              <a:ext uri="{FF2B5EF4-FFF2-40B4-BE49-F238E27FC236}">
                <a16:creationId xmlns:a16="http://schemas.microsoft.com/office/drawing/2014/main" id="{40D644BF-AE45-7CDC-816A-EBA36F5F2704}"/>
              </a:ext>
            </a:extLst>
          </p:cNvPr>
          <p:cNvSpPr txBox="1"/>
          <p:nvPr/>
        </p:nvSpPr>
        <p:spPr>
          <a:xfrm>
            <a:off x="7561207" y="1020678"/>
            <a:ext cx="3936526" cy="4039567"/>
          </a:xfrm>
          <a:prstGeom prst="rect">
            <a:avLst/>
          </a:prstGeom>
          <a:noFill/>
        </p:spPr>
        <p:txBody>
          <a:bodyPr wrap="square" rtlCol="0">
            <a:spAutoFit/>
          </a:bodyPr>
          <a:lstStyle/>
          <a:p>
            <a:r>
              <a:rPr lang="en-US" sz="1350" b="1" dirty="0"/>
              <a:t>Specialty &amp; Global Greens</a:t>
            </a:r>
          </a:p>
          <a:p>
            <a:pPr marL="285750" indent="-285750">
              <a:buFont typeface="Arial" panose="020B0604020202020204" pitchFamily="34" charset="0"/>
              <a:buChar char="•"/>
            </a:pPr>
            <a:r>
              <a:rPr lang="en-US" sz="1350" b="1" dirty="0"/>
              <a:t>Mizuna: </a:t>
            </a:r>
            <a:r>
              <a:rPr lang="en-US" sz="1350" dirty="0"/>
              <a:t>Mildly peppery Japanese mustard green</a:t>
            </a:r>
          </a:p>
          <a:p>
            <a:pPr marL="285750" indent="-285750">
              <a:buFont typeface="Arial" panose="020B0604020202020204" pitchFamily="34" charset="0"/>
              <a:buChar char="•"/>
            </a:pPr>
            <a:r>
              <a:rPr lang="en-US" sz="1350" b="1" dirty="0"/>
              <a:t>Tat soi: </a:t>
            </a:r>
            <a:r>
              <a:rPr lang="en-US" sz="1350" dirty="0"/>
              <a:t>Spoon-shaped leaves, mild flavor</a:t>
            </a:r>
          </a:p>
          <a:p>
            <a:pPr marL="285750" indent="-285750">
              <a:buFont typeface="Arial" panose="020B0604020202020204" pitchFamily="34" charset="0"/>
              <a:buChar char="•"/>
            </a:pPr>
            <a:r>
              <a:rPr lang="en-US" sz="1350" b="1" dirty="0"/>
              <a:t>Watercress: </a:t>
            </a:r>
            <a:r>
              <a:rPr lang="en-US" sz="1350" dirty="0"/>
              <a:t>Peppery, nutrient-dense</a:t>
            </a:r>
          </a:p>
          <a:p>
            <a:pPr marL="285750" indent="-285750">
              <a:buFont typeface="Arial" panose="020B0604020202020204" pitchFamily="34" charset="0"/>
              <a:buChar char="•"/>
            </a:pPr>
            <a:r>
              <a:rPr lang="en-US" sz="1350" b="1" dirty="0"/>
              <a:t>Dandelion Greens: </a:t>
            </a:r>
            <a:r>
              <a:rPr lang="en-US" sz="1350" dirty="0"/>
              <a:t>Bitter, earthy</a:t>
            </a:r>
          </a:p>
          <a:p>
            <a:pPr marL="285750" indent="-285750">
              <a:buFont typeface="Arial" panose="020B0604020202020204" pitchFamily="34" charset="0"/>
              <a:buChar char="•"/>
            </a:pPr>
            <a:r>
              <a:rPr lang="en-US" sz="1350" b="1" dirty="0"/>
              <a:t>Purslane: </a:t>
            </a:r>
            <a:r>
              <a:rPr lang="en-US" sz="1350" dirty="0"/>
              <a:t>Slightly tangy and succulent</a:t>
            </a:r>
          </a:p>
          <a:p>
            <a:pPr marL="285750" indent="-285750">
              <a:buFont typeface="Arial" panose="020B0604020202020204" pitchFamily="34" charset="0"/>
              <a:buChar char="•"/>
            </a:pPr>
            <a:r>
              <a:rPr lang="en-US" sz="1350" b="1" dirty="0"/>
              <a:t>Endive: </a:t>
            </a:r>
            <a:r>
              <a:rPr lang="en-US" sz="1350" dirty="0"/>
              <a:t>Crisp and slightly bitter</a:t>
            </a:r>
          </a:p>
          <a:p>
            <a:pPr marL="285750" indent="-285750">
              <a:buFont typeface="Arial" panose="020B0604020202020204" pitchFamily="34" charset="0"/>
              <a:buChar char="•"/>
            </a:pPr>
            <a:r>
              <a:rPr lang="en-US" sz="1350" b="1" dirty="0"/>
              <a:t>Radicchio: </a:t>
            </a:r>
            <a:r>
              <a:rPr lang="en-US" sz="1350" dirty="0"/>
              <a:t>Bitter, colorful leaf</a:t>
            </a:r>
          </a:p>
          <a:p>
            <a:pPr marL="285750" indent="-285750">
              <a:buFont typeface="Arial" panose="020B0604020202020204" pitchFamily="34" charset="0"/>
              <a:buChar char="•"/>
            </a:pPr>
            <a:endParaRPr lang="en-US" sz="1350" dirty="0"/>
          </a:p>
          <a:p>
            <a:r>
              <a:rPr lang="en-US" sz="1350" b="1" dirty="0"/>
              <a:t>Micro &amp; Baby Greens</a:t>
            </a:r>
          </a:p>
          <a:p>
            <a:pPr marL="285750" indent="-285750">
              <a:buFont typeface="Arial" panose="020B0604020202020204" pitchFamily="34" charset="0"/>
              <a:buChar char="•"/>
            </a:pPr>
            <a:r>
              <a:rPr lang="en-US" sz="1350" b="1" dirty="0"/>
              <a:t>Baby Kale/Spinach: </a:t>
            </a:r>
            <a:r>
              <a:rPr lang="en-US" sz="1350" dirty="0"/>
              <a:t>Softer, milder</a:t>
            </a:r>
          </a:p>
          <a:p>
            <a:pPr marL="285750" indent="-285750">
              <a:buFont typeface="Arial" panose="020B0604020202020204" pitchFamily="34" charset="0"/>
              <a:buChar char="•"/>
            </a:pPr>
            <a:r>
              <a:rPr lang="en-US" sz="1350" b="1" dirty="0"/>
              <a:t>Baby Bok Choy: </a:t>
            </a:r>
            <a:r>
              <a:rPr lang="en-US" sz="1350" dirty="0"/>
              <a:t>Tender, less bitter</a:t>
            </a:r>
          </a:p>
          <a:p>
            <a:pPr marL="285750" indent="-285750">
              <a:buFont typeface="Arial" panose="020B0604020202020204" pitchFamily="34" charset="0"/>
              <a:buChar char="•"/>
            </a:pPr>
            <a:r>
              <a:rPr lang="en-US" sz="1350" b="1" dirty="0"/>
              <a:t>Micro Arugula/Basil/Mustard: </a:t>
            </a:r>
            <a:r>
              <a:rPr lang="en-US" sz="1350" dirty="0"/>
              <a:t>Intense flavor</a:t>
            </a:r>
          </a:p>
          <a:p>
            <a:pPr marL="285750" indent="-285750">
              <a:buFont typeface="Arial" panose="020B0604020202020204" pitchFamily="34" charset="0"/>
              <a:buChar char="•"/>
            </a:pPr>
            <a:r>
              <a:rPr lang="en-US" sz="1350" b="1" dirty="0"/>
              <a:t>Broccoli Microgreens: </a:t>
            </a:r>
            <a:r>
              <a:rPr lang="en-US" sz="1350" dirty="0"/>
              <a:t>Peppery, crisp</a:t>
            </a:r>
          </a:p>
          <a:p>
            <a:pPr marL="285750" indent="-285750">
              <a:buFont typeface="Arial" panose="020B0604020202020204" pitchFamily="34" charset="0"/>
              <a:buChar char="•"/>
            </a:pPr>
            <a:endParaRPr lang="en-US" sz="1350" dirty="0"/>
          </a:p>
          <a:p>
            <a:r>
              <a:rPr lang="en-US" sz="1350" b="1" dirty="0"/>
              <a:t>Wild/Foraged Greens</a:t>
            </a:r>
          </a:p>
          <a:p>
            <a:pPr marL="285750" indent="-285750">
              <a:buFont typeface="Arial" panose="020B0604020202020204" pitchFamily="34" charset="0"/>
              <a:buChar char="•"/>
            </a:pPr>
            <a:r>
              <a:rPr lang="en-US" sz="1350" b="1" dirty="0"/>
              <a:t>Nettle: </a:t>
            </a:r>
            <a:r>
              <a:rPr lang="en-US" sz="1350" dirty="0"/>
              <a:t>Nutty flavor, must be cooked</a:t>
            </a:r>
          </a:p>
          <a:p>
            <a:pPr marL="285750" indent="-285750">
              <a:buFont typeface="Arial" panose="020B0604020202020204" pitchFamily="34" charset="0"/>
              <a:buChar char="•"/>
            </a:pPr>
            <a:r>
              <a:rPr lang="en-US" sz="1350" b="1" dirty="0"/>
              <a:t>Lamb’s Quarters: </a:t>
            </a:r>
            <a:r>
              <a:rPr lang="en-US" sz="1350" dirty="0"/>
              <a:t>Mild taste, similar to spinach</a:t>
            </a:r>
          </a:p>
          <a:p>
            <a:pPr marL="285750" indent="-285750">
              <a:buFont typeface="Arial" panose="020B0604020202020204" pitchFamily="34" charset="0"/>
              <a:buChar char="•"/>
            </a:pPr>
            <a:r>
              <a:rPr lang="en-US" sz="1350" b="1" dirty="0"/>
              <a:t>Chickweed: </a:t>
            </a:r>
            <a:r>
              <a:rPr lang="en-US" sz="1350" dirty="0"/>
              <a:t>Mild and herbaceous</a:t>
            </a:r>
          </a:p>
        </p:txBody>
      </p:sp>
    </p:spTree>
    <p:extLst>
      <p:ext uri="{BB962C8B-B14F-4D97-AF65-F5344CB8AC3E}">
        <p14:creationId xmlns:p14="http://schemas.microsoft.com/office/powerpoint/2010/main" val="322816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arn(inVertic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barn(inVertical)">
                                      <p:cBhvr>
                                        <p:cTn id="37" dur="500"/>
                                        <p:tgtEl>
                                          <p:spTgt spid="11">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1">
                                            <p:txEl>
                                              <p:pRg st="10" end="10"/>
                                            </p:txEl>
                                          </p:spTgt>
                                        </p:tgtEl>
                                        <p:attrNameLst>
                                          <p:attrName>style.visibility</p:attrName>
                                        </p:attrNameLst>
                                      </p:cBhvr>
                                      <p:to>
                                        <p:strVal val="visible"/>
                                      </p:to>
                                    </p:set>
                                    <p:animEffect transition="in" filter="barn(inVertical)">
                                      <p:cBhvr>
                                        <p:cTn id="42" dur="500"/>
                                        <p:tgtEl>
                                          <p:spTgt spid="11">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animEffect transition="in" filter="barn(inVertical)">
                                      <p:cBhvr>
                                        <p:cTn id="47" dur="500"/>
                                        <p:tgtEl>
                                          <p:spTgt spid="11">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1">
                                            <p:txEl>
                                              <p:pRg st="12" end="12"/>
                                            </p:txEl>
                                          </p:spTgt>
                                        </p:tgtEl>
                                        <p:attrNameLst>
                                          <p:attrName>style.visibility</p:attrName>
                                        </p:attrNameLst>
                                      </p:cBhvr>
                                      <p:to>
                                        <p:strVal val="visible"/>
                                      </p:to>
                                    </p:set>
                                    <p:animEffect transition="in" filter="barn(inVertical)">
                                      <p:cBhvr>
                                        <p:cTn id="52" dur="500"/>
                                        <p:tgtEl>
                                          <p:spTgt spid="11">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1">
                                            <p:txEl>
                                              <p:pRg st="13" end="13"/>
                                            </p:txEl>
                                          </p:spTgt>
                                        </p:tgtEl>
                                        <p:attrNameLst>
                                          <p:attrName>style.visibility</p:attrName>
                                        </p:attrNameLst>
                                      </p:cBhvr>
                                      <p:to>
                                        <p:strVal val="visible"/>
                                      </p:to>
                                    </p:set>
                                    <p:animEffect transition="in" filter="barn(inVertical)">
                                      <p:cBhvr>
                                        <p:cTn id="57" dur="500"/>
                                        <p:tgtEl>
                                          <p:spTgt spid="11">
                                            <p:txEl>
                                              <p:pRg st="13" end="1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1">
                                            <p:txEl>
                                              <p:pRg st="14" end="14"/>
                                            </p:txEl>
                                          </p:spTgt>
                                        </p:tgtEl>
                                        <p:attrNameLst>
                                          <p:attrName>style.visibility</p:attrName>
                                        </p:attrNameLst>
                                      </p:cBhvr>
                                      <p:to>
                                        <p:strVal val="visible"/>
                                      </p:to>
                                    </p:set>
                                    <p:animEffect transition="in" filter="barn(inVertical)">
                                      <p:cBhvr>
                                        <p:cTn id="62" dur="500"/>
                                        <p:tgtEl>
                                          <p:spTgt spid="11">
                                            <p:txEl>
                                              <p:pRg st="14" end="1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xEl>
                                              <p:pRg st="17" end="17"/>
                                            </p:txEl>
                                          </p:spTgt>
                                        </p:tgtEl>
                                        <p:attrNameLst>
                                          <p:attrName>style.visibility</p:attrName>
                                        </p:attrNameLst>
                                      </p:cBhvr>
                                      <p:to>
                                        <p:strVal val="visible"/>
                                      </p:to>
                                    </p:set>
                                    <p:animEffect transition="in" filter="barn(inVertical)">
                                      <p:cBhvr>
                                        <p:cTn id="67" dur="500"/>
                                        <p:tgtEl>
                                          <p:spTgt spid="11">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1">
                                            <p:txEl>
                                              <p:pRg st="18" end="18"/>
                                            </p:txEl>
                                          </p:spTgt>
                                        </p:tgtEl>
                                        <p:attrNameLst>
                                          <p:attrName>style.visibility</p:attrName>
                                        </p:attrNameLst>
                                      </p:cBhvr>
                                      <p:to>
                                        <p:strVal val="visible"/>
                                      </p:to>
                                    </p:set>
                                    <p:animEffect transition="in" filter="barn(inVertical)">
                                      <p:cBhvr>
                                        <p:cTn id="72" dur="500"/>
                                        <p:tgtEl>
                                          <p:spTgt spid="11">
                                            <p:txEl>
                                              <p:pRg st="18" end="18"/>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xEl>
                                              <p:pRg st="19" end="19"/>
                                            </p:txEl>
                                          </p:spTgt>
                                        </p:tgtEl>
                                        <p:attrNameLst>
                                          <p:attrName>style.visibility</p:attrName>
                                        </p:attrNameLst>
                                      </p:cBhvr>
                                      <p:to>
                                        <p:strVal val="visible"/>
                                      </p:to>
                                    </p:set>
                                    <p:animEffect transition="in" filter="barn(inVertical)">
                                      <p:cBhvr>
                                        <p:cTn id="77" dur="500"/>
                                        <p:tgtEl>
                                          <p:spTgt spid="11">
                                            <p:txEl>
                                              <p:pRg st="19" end="1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1">
                                            <p:txEl>
                                              <p:pRg st="20" end="20"/>
                                            </p:txEl>
                                          </p:spTgt>
                                        </p:tgtEl>
                                        <p:attrNameLst>
                                          <p:attrName>style.visibility</p:attrName>
                                        </p:attrNameLst>
                                      </p:cBhvr>
                                      <p:to>
                                        <p:strVal val="visible"/>
                                      </p:to>
                                    </p:set>
                                    <p:animEffect transition="in" filter="barn(inVertical)">
                                      <p:cBhvr>
                                        <p:cTn id="82" dur="500"/>
                                        <p:tgtEl>
                                          <p:spTgt spid="11">
                                            <p:txEl>
                                              <p:pRg st="20" end="2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 end="1"/>
                                            </p:txEl>
                                          </p:spTgt>
                                        </p:tgtEl>
                                        <p:attrNameLst>
                                          <p:attrName>style.visibility</p:attrName>
                                        </p:attrNameLst>
                                      </p:cBhvr>
                                      <p:to>
                                        <p:strVal val="visible"/>
                                      </p:to>
                                    </p:set>
                                    <p:animEffect transition="in" filter="barn(inVertical)">
                                      <p:cBhvr>
                                        <p:cTn id="87" dur="500"/>
                                        <p:tgtEl>
                                          <p:spTgt spid="7">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2" end="2"/>
                                            </p:txEl>
                                          </p:spTgt>
                                        </p:tgtEl>
                                        <p:attrNameLst>
                                          <p:attrName>style.visibility</p:attrName>
                                        </p:attrNameLst>
                                      </p:cBhvr>
                                      <p:to>
                                        <p:strVal val="visible"/>
                                      </p:to>
                                    </p:set>
                                    <p:animEffect transition="in" filter="barn(inVertical)">
                                      <p:cBhvr>
                                        <p:cTn id="92" dur="500"/>
                                        <p:tgtEl>
                                          <p:spTgt spid="7">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Effect transition="in" filter="barn(inVertical)">
                                      <p:cBhvr>
                                        <p:cTn id="97" dur="500"/>
                                        <p:tgtEl>
                                          <p:spTgt spid="7">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4" end="4"/>
                                            </p:txEl>
                                          </p:spTgt>
                                        </p:tgtEl>
                                        <p:attrNameLst>
                                          <p:attrName>style.visibility</p:attrName>
                                        </p:attrNameLst>
                                      </p:cBhvr>
                                      <p:to>
                                        <p:strVal val="visible"/>
                                      </p:to>
                                    </p:set>
                                    <p:animEffect transition="in" filter="barn(inVertical)">
                                      <p:cBhvr>
                                        <p:cTn id="102" dur="500"/>
                                        <p:tgtEl>
                                          <p:spTgt spid="7">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7">
                                            <p:txEl>
                                              <p:pRg st="5" end="5"/>
                                            </p:txEl>
                                          </p:spTgt>
                                        </p:tgtEl>
                                        <p:attrNameLst>
                                          <p:attrName>style.visibility</p:attrName>
                                        </p:attrNameLst>
                                      </p:cBhvr>
                                      <p:to>
                                        <p:strVal val="visible"/>
                                      </p:to>
                                    </p:set>
                                    <p:animEffect transition="in" filter="barn(inVertical)">
                                      <p:cBhvr>
                                        <p:cTn id="107" dur="500"/>
                                        <p:tgtEl>
                                          <p:spTgt spid="7">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7">
                                            <p:txEl>
                                              <p:pRg st="6" end="6"/>
                                            </p:txEl>
                                          </p:spTgt>
                                        </p:tgtEl>
                                        <p:attrNameLst>
                                          <p:attrName>style.visibility</p:attrName>
                                        </p:attrNameLst>
                                      </p:cBhvr>
                                      <p:to>
                                        <p:strVal val="visible"/>
                                      </p:to>
                                    </p:set>
                                    <p:animEffect transition="in" filter="barn(inVertical)">
                                      <p:cBhvr>
                                        <p:cTn id="112" dur="500"/>
                                        <p:tgtEl>
                                          <p:spTgt spid="7">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7">
                                            <p:txEl>
                                              <p:pRg st="7" end="7"/>
                                            </p:txEl>
                                          </p:spTgt>
                                        </p:tgtEl>
                                        <p:attrNameLst>
                                          <p:attrName>style.visibility</p:attrName>
                                        </p:attrNameLst>
                                      </p:cBhvr>
                                      <p:to>
                                        <p:strVal val="visible"/>
                                      </p:to>
                                    </p:set>
                                    <p:animEffect transition="in" filter="barn(inVertical)">
                                      <p:cBhvr>
                                        <p:cTn id="117" dur="500"/>
                                        <p:tgtEl>
                                          <p:spTgt spid="7">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7">
                                            <p:txEl>
                                              <p:pRg st="10" end="10"/>
                                            </p:txEl>
                                          </p:spTgt>
                                        </p:tgtEl>
                                        <p:attrNameLst>
                                          <p:attrName>style.visibility</p:attrName>
                                        </p:attrNameLst>
                                      </p:cBhvr>
                                      <p:to>
                                        <p:strVal val="visible"/>
                                      </p:to>
                                    </p:set>
                                    <p:animEffect transition="in" filter="barn(inVertical)">
                                      <p:cBhvr>
                                        <p:cTn id="122" dur="500"/>
                                        <p:tgtEl>
                                          <p:spTgt spid="7">
                                            <p:txEl>
                                              <p:pRg st="10" end="10"/>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7">
                                            <p:txEl>
                                              <p:pRg st="11" end="11"/>
                                            </p:txEl>
                                          </p:spTgt>
                                        </p:tgtEl>
                                        <p:attrNameLst>
                                          <p:attrName>style.visibility</p:attrName>
                                        </p:attrNameLst>
                                      </p:cBhvr>
                                      <p:to>
                                        <p:strVal val="visible"/>
                                      </p:to>
                                    </p:set>
                                    <p:animEffect transition="in" filter="barn(inVertical)">
                                      <p:cBhvr>
                                        <p:cTn id="127" dur="500"/>
                                        <p:tgtEl>
                                          <p:spTgt spid="7">
                                            <p:txEl>
                                              <p:pRg st="11" end="11"/>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nodeType="clickEffect">
                                  <p:stCondLst>
                                    <p:cond delay="0"/>
                                  </p:stCondLst>
                                  <p:childTnLst>
                                    <p:set>
                                      <p:cBhvr>
                                        <p:cTn id="131" dur="1" fill="hold">
                                          <p:stCondLst>
                                            <p:cond delay="0"/>
                                          </p:stCondLst>
                                        </p:cTn>
                                        <p:tgtEl>
                                          <p:spTgt spid="7">
                                            <p:txEl>
                                              <p:pRg st="12" end="12"/>
                                            </p:txEl>
                                          </p:spTgt>
                                        </p:tgtEl>
                                        <p:attrNameLst>
                                          <p:attrName>style.visibility</p:attrName>
                                        </p:attrNameLst>
                                      </p:cBhvr>
                                      <p:to>
                                        <p:strVal val="visible"/>
                                      </p:to>
                                    </p:set>
                                    <p:animEffect transition="in" filter="barn(inVertical)">
                                      <p:cBhvr>
                                        <p:cTn id="132" dur="500"/>
                                        <p:tgtEl>
                                          <p:spTgt spid="7">
                                            <p:txEl>
                                              <p:pRg st="12" end="1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nodeType="clickEffect">
                                  <p:stCondLst>
                                    <p:cond delay="0"/>
                                  </p:stCondLst>
                                  <p:childTnLst>
                                    <p:set>
                                      <p:cBhvr>
                                        <p:cTn id="136" dur="1" fill="hold">
                                          <p:stCondLst>
                                            <p:cond delay="0"/>
                                          </p:stCondLst>
                                        </p:cTn>
                                        <p:tgtEl>
                                          <p:spTgt spid="7">
                                            <p:txEl>
                                              <p:pRg st="13" end="13"/>
                                            </p:txEl>
                                          </p:spTgt>
                                        </p:tgtEl>
                                        <p:attrNameLst>
                                          <p:attrName>style.visibility</p:attrName>
                                        </p:attrNameLst>
                                      </p:cBhvr>
                                      <p:to>
                                        <p:strVal val="visible"/>
                                      </p:to>
                                    </p:set>
                                    <p:animEffect transition="in" filter="barn(inVertical)">
                                      <p:cBhvr>
                                        <p:cTn id="137" dur="500"/>
                                        <p:tgtEl>
                                          <p:spTgt spid="7">
                                            <p:txEl>
                                              <p:pRg st="13" end="13"/>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7">
                                            <p:txEl>
                                              <p:pRg st="16" end="16"/>
                                            </p:txEl>
                                          </p:spTgt>
                                        </p:tgtEl>
                                        <p:attrNameLst>
                                          <p:attrName>style.visibility</p:attrName>
                                        </p:attrNameLst>
                                      </p:cBhvr>
                                      <p:to>
                                        <p:strVal val="visible"/>
                                      </p:to>
                                    </p:set>
                                    <p:animEffect transition="in" filter="barn(inVertical)">
                                      <p:cBhvr>
                                        <p:cTn id="142" dur="500"/>
                                        <p:tgtEl>
                                          <p:spTgt spid="7">
                                            <p:txEl>
                                              <p:pRg st="16" end="16"/>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6" presetClass="entr" presetSubtype="21" fill="hold" nodeType="clickEffect">
                                  <p:stCondLst>
                                    <p:cond delay="0"/>
                                  </p:stCondLst>
                                  <p:childTnLst>
                                    <p:set>
                                      <p:cBhvr>
                                        <p:cTn id="146" dur="1" fill="hold">
                                          <p:stCondLst>
                                            <p:cond delay="0"/>
                                          </p:stCondLst>
                                        </p:cTn>
                                        <p:tgtEl>
                                          <p:spTgt spid="7">
                                            <p:txEl>
                                              <p:pRg st="17" end="17"/>
                                            </p:txEl>
                                          </p:spTgt>
                                        </p:tgtEl>
                                        <p:attrNameLst>
                                          <p:attrName>style.visibility</p:attrName>
                                        </p:attrNameLst>
                                      </p:cBhvr>
                                      <p:to>
                                        <p:strVal val="visible"/>
                                      </p:to>
                                    </p:set>
                                    <p:animEffect transition="in" filter="barn(inVertical)">
                                      <p:cBhvr>
                                        <p:cTn id="147" dur="500"/>
                                        <p:tgtEl>
                                          <p:spTgt spid="7">
                                            <p:txEl>
                                              <p:pRg st="17" end="17"/>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6" presetClass="entr" presetSubtype="21" fill="hold" nodeType="clickEffect">
                                  <p:stCondLst>
                                    <p:cond delay="0"/>
                                  </p:stCondLst>
                                  <p:childTnLst>
                                    <p:set>
                                      <p:cBhvr>
                                        <p:cTn id="151" dur="1" fill="hold">
                                          <p:stCondLst>
                                            <p:cond delay="0"/>
                                          </p:stCondLst>
                                        </p:cTn>
                                        <p:tgtEl>
                                          <p:spTgt spid="7">
                                            <p:txEl>
                                              <p:pRg st="18" end="18"/>
                                            </p:txEl>
                                          </p:spTgt>
                                        </p:tgtEl>
                                        <p:attrNameLst>
                                          <p:attrName>style.visibility</p:attrName>
                                        </p:attrNameLst>
                                      </p:cBhvr>
                                      <p:to>
                                        <p:strVal val="visible"/>
                                      </p:to>
                                    </p:set>
                                    <p:animEffect transition="in" filter="barn(inVertical)">
                                      <p:cBhvr>
                                        <p:cTn id="152" dur="500"/>
                                        <p:tgtEl>
                                          <p:spTgt spid="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sp>
        <p:nvSpPr>
          <p:cNvPr id="9" name="TextBox 8">
            <a:extLst>
              <a:ext uri="{FF2B5EF4-FFF2-40B4-BE49-F238E27FC236}">
                <a16:creationId xmlns:a16="http://schemas.microsoft.com/office/drawing/2014/main" id="{F7A8B063-0CEB-F6C5-5C85-7080C8AD53B8}"/>
              </a:ext>
            </a:extLst>
          </p:cNvPr>
          <p:cNvSpPr txBox="1"/>
          <p:nvPr/>
        </p:nvSpPr>
        <p:spPr>
          <a:xfrm>
            <a:off x="3353273" y="1020678"/>
            <a:ext cx="8584163" cy="3293209"/>
          </a:xfrm>
          <a:prstGeom prst="rect">
            <a:avLst/>
          </a:prstGeom>
          <a:noFill/>
        </p:spPr>
        <p:txBody>
          <a:bodyPr wrap="square" rtlCol="0">
            <a:spAutoFit/>
          </a:bodyPr>
          <a:lstStyle/>
          <a:p>
            <a:r>
              <a:rPr lang="en-US" sz="1300" b="1" dirty="0"/>
              <a:t>Selecting Leafy Greens:</a:t>
            </a:r>
          </a:p>
          <a:p>
            <a:pPr marL="285750" indent="-285750">
              <a:buFont typeface="Arial" panose="020B0604020202020204" pitchFamily="34" charset="0"/>
              <a:buChar char="•"/>
            </a:pPr>
            <a:r>
              <a:rPr lang="en-US" sz="1300" b="1" dirty="0"/>
              <a:t>Look for vibrant color: </a:t>
            </a:r>
            <a:r>
              <a:rPr lang="en-US" sz="1300" dirty="0"/>
              <a:t>Leaves should be bright green (or true to their variety), not yellowing or browning.</a:t>
            </a:r>
          </a:p>
          <a:p>
            <a:pPr marL="285750" indent="-285750">
              <a:buFont typeface="Arial" panose="020B0604020202020204" pitchFamily="34" charset="0"/>
              <a:buChar char="•"/>
            </a:pPr>
            <a:r>
              <a:rPr lang="en-US" sz="1300" b="1" dirty="0"/>
              <a:t>Check for crispness: </a:t>
            </a:r>
            <a:r>
              <a:rPr lang="en-US" sz="1300" dirty="0"/>
              <a:t>Fresh greens should be firm and perky, not wilted or limp.</a:t>
            </a:r>
          </a:p>
          <a:p>
            <a:pPr marL="285750" indent="-285750">
              <a:buFont typeface="Arial" panose="020B0604020202020204" pitchFamily="34" charset="0"/>
              <a:buChar char="•"/>
            </a:pPr>
            <a:r>
              <a:rPr lang="en-US" sz="1300" b="1" dirty="0"/>
              <a:t>Avoid moisture buildup: </a:t>
            </a:r>
            <a:r>
              <a:rPr lang="en-US" sz="1300" dirty="0"/>
              <a:t>Excess water inside bags or on leaves can indicate age or promote spoilage.</a:t>
            </a:r>
          </a:p>
          <a:p>
            <a:pPr marL="285750" indent="-285750">
              <a:buFont typeface="Arial" panose="020B0604020202020204" pitchFamily="34" charset="0"/>
              <a:buChar char="•"/>
            </a:pPr>
            <a:r>
              <a:rPr lang="en-US" sz="1300" b="1" dirty="0"/>
              <a:t>Inspect for damage: </a:t>
            </a:r>
            <a:r>
              <a:rPr lang="en-US" sz="1300" dirty="0"/>
              <a:t>Skip greens with tears, slimy spots, or mushy areas or other signs of decay.</a:t>
            </a:r>
          </a:p>
          <a:p>
            <a:pPr marL="285750" indent="-285750">
              <a:buFont typeface="Arial" panose="020B0604020202020204" pitchFamily="34" charset="0"/>
              <a:buChar char="•"/>
            </a:pPr>
            <a:r>
              <a:rPr lang="en-US" sz="1300" b="1" dirty="0"/>
              <a:t>Choose smaller, younger leaves: </a:t>
            </a:r>
            <a:r>
              <a:rPr lang="en-US" sz="1300" dirty="0"/>
              <a:t>Often more tender and milder in flavor than older, larger leaves.</a:t>
            </a:r>
          </a:p>
          <a:p>
            <a:pPr marL="285750" indent="-285750">
              <a:buFont typeface="Arial" panose="020B0604020202020204" pitchFamily="34" charset="0"/>
              <a:buChar char="•"/>
            </a:pPr>
            <a:r>
              <a:rPr lang="en-US" sz="1300" b="1" dirty="0"/>
              <a:t>Smell for freshness: </a:t>
            </a:r>
            <a:r>
              <a:rPr lang="en-US" sz="1300" dirty="0"/>
              <a:t>Fresh greens smell clean; any sour or musty odor indicates deterioration.</a:t>
            </a:r>
          </a:p>
          <a:p>
            <a:pPr marL="285750" indent="-285750">
              <a:buFont typeface="Arial" panose="020B0604020202020204" pitchFamily="34" charset="0"/>
              <a:buChar char="•"/>
            </a:pPr>
            <a:r>
              <a:rPr lang="en-US" sz="1300" b="1" dirty="0"/>
              <a:t>For bunches: </a:t>
            </a:r>
            <a:r>
              <a:rPr lang="en-US" sz="1300" dirty="0"/>
              <a:t>Stems should be firm, not dried or split; avoid bunches with broken or crushed leaves.</a:t>
            </a:r>
          </a:p>
          <a:p>
            <a:endParaRPr lang="en-US" sz="1300" dirty="0"/>
          </a:p>
          <a:p>
            <a:r>
              <a:rPr lang="en-US" sz="1300" b="1" dirty="0"/>
              <a:t>Storing Leafy Greens:</a:t>
            </a:r>
          </a:p>
          <a:p>
            <a:pPr marL="285750" indent="-285750">
              <a:buFont typeface="Arial" panose="020B0604020202020204" pitchFamily="34" charset="0"/>
              <a:buChar char="•"/>
            </a:pPr>
            <a:r>
              <a:rPr lang="en-US" sz="1300" b="1" dirty="0"/>
              <a:t>Refrigerate immediately: </a:t>
            </a:r>
            <a:r>
              <a:rPr lang="en-US" sz="1300" dirty="0"/>
              <a:t>Keep greens cold to maintain moisture and slow nutrient loss.</a:t>
            </a:r>
          </a:p>
          <a:p>
            <a:pPr marL="285750" indent="-285750">
              <a:buFont typeface="Arial" panose="020B0604020202020204" pitchFamily="34" charset="0"/>
              <a:buChar char="•"/>
            </a:pPr>
            <a:r>
              <a:rPr lang="en-US" sz="1300" b="1" dirty="0"/>
              <a:t>Use breathable storage: </a:t>
            </a:r>
            <a:r>
              <a:rPr lang="en-US" sz="1300" dirty="0"/>
              <a:t>Store in crisper drawer in perforated bags or vented containers.</a:t>
            </a:r>
          </a:p>
          <a:p>
            <a:pPr marL="285750" indent="-285750">
              <a:buFont typeface="Arial" panose="020B0604020202020204" pitchFamily="34" charset="0"/>
              <a:buChar char="•"/>
            </a:pPr>
            <a:r>
              <a:rPr lang="en-US" sz="1300" b="1" dirty="0"/>
              <a:t>Keep greens dry: </a:t>
            </a:r>
            <a:r>
              <a:rPr lang="en-US" sz="1300" dirty="0"/>
              <a:t>Excess moisture causes sliminess and faster spoilage.</a:t>
            </a:r>
          </a:p>
          <a:p>
            <a:pPr marL="285750" indent="-285750">
              <a:buFont typeface="Arial" panose="020B0604020202020204" pitchFamily="34" charset="0"/>
              <a:buChar char="•"/>
            </a:pPr>
            <a:r>
              <a:rPr lang="en-US" sz="1300" b="1" dirty="0"/>
              <a:t>Remove spoiled leaves: </a:t>
            </a:r>
            <a:r>
              <a:rPr lang="en-US" sz="1300" dirty="0"/>
              <a:t>Regularly discard wilted or slimy leaves to prolong the life of the rest.</a:t>
            </a:r>
          </a:p>
          <a:p>
            <a:pPr marL="285750" indent="-285750">
              <a:buFont typeface="Arial" panose="020B0604020202020204" pitchFamily="34" charset="0"/>
              <a:buChar char="•"/>
            </a:pPr>
            <a:r>
              <a:rPr lang="en-US" sz="1300" b="1" dirty="0"/>
              <a:t>Revive slightly wilted greens: </a:t>
            </a:r>
            <a:r>
              <a:rPr lang="en-US" sz="1300" dirty="0"/>
              <a:t>Soak in ice water for 10–15 minutes to restore crispness.</a:t>
            </a:r>
          </a:p>
          <a:p>
            <a:pPr marL="285750" indent="-285750">
              <a:buFont typeface="Arial" panose="020B0604020202020204" pitchFamily="34" charset="0"/>
              <a:buChar char="•"/>
            </a:pPr>
            <a:r>
              <a:rPr lang="en-US" sz="1300" b="1" dirty="0"/>
              <a:t>Do not store near ethylene-producing fruits: </a:t>
            </a:r>
            <a:r>
              <a:rPr lang="en-US" sz="1300" dirty="0"/>
              <a:t>Causes the spoilage process to speed up.</a:t>
            </a:r>
          </a:p>
        </p:txBody>
      </p:sp>
      <p:sp>
        <p:nvSpPr>
          <p:cNvPr id="11" name="TextBox 10">
            <a:extLst>
              <a:ext uri="{FF2B5EF4-FFF2-40B4-BE49-F238E27FC236}">
                <a16:creationId xmlns:a16="http://schemas.microsoft.com/office/drawing/2014/main" id="{D7830FC5-DE6C-2FA7-F2AA-AD38ACF79AE5}"/>
              </a:ext>
            </a:extLst>
          </p:cNvPr>
          <p:cNvSpPr txBox="1"/>
          <p:nvPr/>
        </p:nvSpPr>
        <p:spPr>
          <a:xfrm>
            <a:off x="3331029" y="270588"/>
            <a:ext cx="8628653" cy="707886"/>
          </a:xfrm>
          <a:prstGeom prst="rect">
            <a:avLst/>
          </a:prstGeom>
          <a:noFill/>
        </p:spPr>
        <p:txBody>
          <a:bodyPr wrap="square" rtlCol="0">
            <a:spAutoFit/>
          </a:bodyPr>
          <a:lstStyle/>
          <a:p>
            <a:pPr algn="ctr"/>
            <a:r>
              <a:rPr lang="en-US" sz="4000" b="1"/>
              <a:t>SELECTING AND STORING</a:t>
            </a:r>
          </a:p>
        </p:txBody>
      </p:sp>
      <p:pic>
        <p:nvPicPr>
          <p:cNvPr id="2" name="Picture 1">
            <a:extLst>
              <a:ext uri="{FF2B5EF4-FFF2-40B4-BE49-F238E27FC236}">
                <a16:creationId xmlns:a16="http://schemas.microsoft.com/office/drawing/2014/main" id="{A753372D-2C15-632E-01DF-DA1D892D1FFF}"/>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FD6FAD0D-3A52-C89A-129C-F25B9168536B}"/>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5" name="TextBox 4">
            <a:extLst>
              <a:ext uri="{FF2B5EF4-FFF2-40B4-BE49-F238E27FC236}">
                <a16:creationId xmlns:a16="http://schemas.microsoft.com/office/drawing/2014/main" id="{7E391F30-E4D9-B06E-93F4-0543D7FF74AF}"/>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
        <p:nvSpPr>
          <p:cNvPr id="7" name="TextBox 6">
            <a:extLst>
              <a:ext uri="{FF2B5EF4-FFF2-40B4-BE49-F238E27FC236}">
                <a16:creationId xmlns:a16="http://schemas.microsoft.com/office/drawing/2014/main" id="{46D9EB44-0970-1419-9952-088529ABB32B}"/>
              </a:ext>
            </a:extLst>
          </p:cNvPr>
          <p:cNvSpPr txBox="1"/>
          <p:nvPr/>
        </p:nvSpPr>
        <p:spPr>
          <a:xfrm>
            <a:off x="3353273" y="4525629"/>
            <a:ext cx="3625496" cy="1092607"/>
          </a:xfrm>
          <a:prstGeom prst="rect">
            <a:avLst/>
          </a:prstGeom>
          <a:noFill/>
        </p:spPr>
        <p:txBody>
          <a:bodyPr wrap="square" rtlCol="0">
            <a:spAutoFit/>
          </a:bodyPr>
          <a:lstStyle/>
          <a:p>
            <a:r>
              <a:rPr lang="en-US" sz="1300" b="1" dirty="0"/>
              <a:t>Storage Time Guidelines:</a:t>
            </a:r>
          </a:p>
          <a:p>
            <a:pPr marL="285750" indent="-285750">
              <a:buFont typeface="Arial" panose="020B0604020202020204" pitchFamily="34" charset="0"/>
              <a:buChar char="•"/>
            </a:pPr>
            <a:r>
              <a:rPr lang="en-US" sz="1300" b="1" dirty="0"/>
              <a:t>Tender greens: </a:t>
            </a:r>
            <a:r>
              <a:rPr lang="en-US" sz="1300" dirty="0"/>
              <a:t>3–5 days</a:t>
            </a:r>
          </a:p>
          <a:p>
            <a:pPr marL="285750" indent="-285750">
              <a:buFont typeface="Arial" panose="020B0604020202020204" pitchFamily="34" charset="0"/>
              <a:buChar char="•"/>
            </a:pPr>
            <a:r>
              <a:rPr lang="en-US" sz="1300" b="1" dirty="0"/>
              <a:t>Microgreens</a:t>
            </a:r>
            <a:r>
              <a:rPr lang="en-US" sz="1300" dirty="0"/>
              <a:t>: 3–5 days</a:t>
            </a:r>
          </a:p>
          <a:p>
            <a:pPr marL="285750" indent="-285750">
              <a:buFont typeface="Arial" panose="020B0604020202020204" pitchFamily="34" charset="0"/>
              <a:buChar char="•"/>
            </a:pPr>
            <a:r>
              <a:rPr lang="en-US" sz="1300" b="1" dirty="0"/>
              <a:t>Hearty greens: </a:t>
            </a:r>
            <a:r>
              <a:rPr lang="en-US" sz="1300" dirty="0"/>
              <a:t>5–7 days</a:t>
            </a:r>
          </a:p>
          <a:p>
            <a:pPr marL="285750" indent="-285750">
              <a:buFont typeface="Arial" panose="020B0604020202020204" pitchFamily="34" charset="0"/>
              <a:buChar char="•"/>
            </a:pPr>
            <a:r>
              <a:rPr lang="en-US" sz="1300" b="1" dirty="0"/>
              <a:t>Brassicas: </a:t>
            </a:r>
            <a:r>
              <a:rPr lang="en-US" sz="1300" dirty="0"/>
              <a:t>1–2 weeks</a:t>
            </a:r>
          </a:p>
        </p:txBody>
      </p:sp>
      <p:sp>
        <p:nvSpPr>
          <p:cNvPr id="12" name="TextBox 11">
            <a:extLst>
              <a:ext uri="{FF2B5EF4-FFF2-40B4-BE49-F238E27FC236}">
                <a16:creationId xmlns:a16="http://schemas.microsoft.com/office/drawing/2014/main" id="{542BF4F1-2349-8D6C-C699-08709E2CBE08}"/>
              </a:ext>
            </a:extLst>
          </p:cNvPr>
          <p:cNvSpPr txBox="1"/>
          <p:nvPr/>
        </p:nvSpPr>
        <p:spPr>
          <a:xfrm>
            <a:off x="5774635" y="4533906"/>
            <a:ext cx="5905356" cy="1092607"/>
          </a:xfrm>
          <a:prstGeom prst="rect">
            <a:avLst/>
          </a:prstGeom>
          <a:noFill/>
        </p:spPr>
        <p:txBody>
          <a:bodyPr wrap="square" rtlCol="0">
            <a:spAutoFit/>
          </a:bodyPr>
          <a:lstStyle/>
          <a:p>
            <a:r>
              <a:rPr lang="en-US" sz="1300" b="1" dirty="0"/>
              <a:t>Tips for Extending Freshness:</a:t>
            </a:r>
          </a:p>
          <a:p>
            <a:pPr marL="285750" indent="-285750">
              <a:buFont typeface="Arial" panose="020B0604020202020204" pitchFamily="34" charset="0"/>
              <a:buChar char="•"/>
            </a:pPr>
            <a:r>
              <a:rPr lang="en-US" sz="1300" dirty="0"/>
              <a:t>Wash only right before use.</a:t>
            </a:r>
          </a:p>
          <a:p>
            <a:pPr marL="285750" indent="-285750">
              <a:buFont typeface="Arial" panose="020B0604020202020204" pitchFamily="34" charset="0"/>
              <a:buChar char="•"/>
            </a:pPr>
            <a:r>
              <a:rPr lang="en-US" sz="1300" dirty="0"/>
              <a:t>Keep stems intact until ready to prepare.</a:t>
            </a:r>
          </a:p>
          <a:p>
            <a:pPr marL="285750" indent="-285750">
              <a:buFont typeface="Arial" panose="020B0604020202020204" pitchFamily="34" charset="0"/>
              <a:buChar char="•"/>
            </a:pPr>
            <a:r>
              <a:rPr lang="en-US" sz="1300" dirty="0"/>
              <a:t>Wrap bunches in a clean kitchen/paper towel before refrigerating.</a:t>
            </a:r>
          </a:p>
          <a:p>
            <a:pPr marL="285750" indent="-285750">
              <a:buFont typeface="Arial" panose="020B0604020202020204" pitchFamily="34" charset="0"/>
              <a:buChar char="•"/>
            </a:pPr>
            <a:r>
              <a:rPr lang="en-US" sz="1300" dirty="0"/>
              <a:t>Use vacuum-sealed produce containers to slow oxidation and moisture buildup.</a:t>
            </a:r>
          </a:p>
        </p:txBody>
      </p:sp>
    </p:spTree>
    <p:extLst>
      <p:ext uri="{BB962C8B-B14F-4D97-AF65-F5344CB8AC3E}">
        <p14:creationId xmlns:p14="http://schemas.microsoft.com/office/powerpoint/2010/main" val="20217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arn(inVertic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arn(inVertic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arn(inVertical)">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barn(inVertical)">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barn(inVertical)">
                                      <p:cBhvr>
                                        <p:cTn id="37" dur="500"/>
                                        <p:tgtEl>
                                          <p:spTgt spid="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7" end="7"/>
                                            </p:txEl>
                                          </p:spTgt>
                                        </p:tgtEl>
                                        <p:attrNameLst>
                                          <p:attrName>style.visibility</p:attrName>
                                        </p:attrNameLst>
                                      </p:cBhvr>
                                      <p:to>
                                        <p:strVal val="visible"/>
                                      </p:to>
                                    </p:set>
                                    <p:animEffect transition="in" filter="barn(inVertical)">
                                      <p:cBhvr>
                                        <p:cTn id="42" dur="500"/>
                                        <p:tgtEl>
                                          <p:spTgt spid="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9" end="9"/>
                                            </p:txEl>
                                          </p:spTgt>
                                        </p:tgtEl>
                                        <p:attrNameLst>
                                          <p:attrName>style.visibility</p:attrName>
                                        </p:attrNameLst>
                                      </p:cBhvr>
                                      <p:to>
                                        <p:strVal val="visible"/>
                                      </p:to>
                                    </p:set>
                                    <p:animEffect transition="in" filter="barn(inVertical)">
                                      <p:cBhvr>
                                        <p:cTn id="47" dur="500"/>
                                        <p:tgtEl>
                                          <p:spTgt spid="9">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10" end="10"/>
                                            </p:txEl>
                                          </p:spTgt>
                                        </p:tgtEl>
                                        <p:attrNameLst>
                                          <p:attrName>style.visibility</p:attrName>
                                        </p:attrNameLst>
                                      </p:cBhvr>
                                      <p:to>
                                        <p:strVal val="visible"/>
                                      </p:to>
                                    </p:set>
                                    <p:animEffect transition="in" filter="barn(inVertical)">
                                      <p:cBhvr>
                                        <p:cTn id="52" dur="500"/>
                                        <p:tgtEl>
                                          <p:spTgt spid="9">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xEl>
                                              <p:pRg st="11" end="11"/>
                                            </p:txEl>
                                          </p:spTgt>
                                        </p:tgtEl>
                                        <p:attrNameLst>
                                          <p:attrName>style.visibility</p:attrName>
                                        </p:attrNameLst>
                                      </p:cBhvr>
                                      <p:to>
                                        <p:strVal val="visible"/>
                                      </p:to>
                                    </p:set>
                                    <p:animEffect transition="in" filter="barn(inVertical)">
                                      <p:cBhvr>
                                        <p:cTn id="57" dur="500"/>
                                        <p:tgtEl>
                                          <p:spTgt spid="9">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9">
                                            <p:txEl>
                                              <p:pRg st="12" end="12"/>
                                            </p:txEl>
                                          </p:spTgt>
                                        </p:tgtEl>
                                        <p:attrNameLst>
                                          <p:attrName>style.visibility</p:attrName>
                                        </p:attrNameLst>
                                      </p:cBhvr>
                                      <p:to>
                                        <p:strVal val="visible"/>
                                      </p:to>
                                    </p:set>
                                    <p:animEffect transition="in" filter="barn(inVertical)">
                                      <p:cBhvr>
                                        <p:cTn id="62" dur="500"/>
                                        <p:tgtEl>
                                          <p:spTgt spid="9">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13" end="13"/>
                                            </p:txEl>
                                          </p:spTgt>
                                        </p:tgtEl>
                                        <p:attrNameLst>
                                          <p:attrName>style.visibility</p:attrName>
                                        </p:attrNameLst>
                                      </p:cBhvr>
                                      <p:to>
                                        <p:strVal val="visible"/>
                                      </p:to>
                                    </p:set>
                                    <p:animEffect transition="in" filter="barn(inVertical)">
                                      <p:cBhvr>
                                        <p:cTn id="67" dur="500"/>
                                        <p:tgtEl>
                                          <p:spTgt spid="9">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9">
                                            <p:txEl>
                                              <p:pRg st="14" end="14"/>
                                            </p:txEl>
                                          </p:spTgt>
                                        </p:tgtEl>
                                        <p:attrNameLst>
                                          <p:attrName>style.visibility</p:attrName>
                                        </p:attrNameLst>
                                      </p:cBhvr>
                                      <p:to>
                                        <p:strVal val="visible"/>
                                      </p:to>
                                    </p:set>
                                    <p:animEffect transition="in" filter="barn(inVertical)">
                                      <p:cBhvr>
                                        <p:cTn id="72" dur="500"/>
                                        <p:tgtEl>
                                          <p:spTgt spid="9">
                                            <p:txEl>
                                              <p:pRg st="14" end="1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9">
                                            <p:txEl>
                                              <p:pRg st="15" end="15"/>
                                            </p:txEl>
                                          </p:spTgt>
                                        </p:tgtEl>
                                        <p:attrNameLst>
                                          <p:attrName>style.visibility</p:attrName>
                                        </p:attrNameLst>
                                      </p:cBhvr>
                                      <p:to>
                                        <p:strVal val="visible"/>
                                      </p:to>
                                    </p:set>
                                    <p:animEffect transition="in" filter="barn(inVertical)">
                                      <p:cBhvr>
                                        <p:cTn id="77" dur="500"/>
                                        <p:tgtEl>
                                          <p:spTgt spid="9">
                                            <p:txEl>
                                              <p:pRg st="15" end="1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barn(inVertical)">
                                      <p:cBhvr>
                                        <p:cTn id="82" dur="500"/>
                                        <p:tgtEl>
                                          <p:spTgt spid="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7">
                                            <p:txEl>
                                              <p:pRg st="1" end="1"/>
                                            </p:txEl>
                                          </p:spTgt>
                                        </p:tgtEl>
                                        <p:attrNameLst>
                                          <p:attrName>style.visibility</p:attrName>
                                        </p:attrNameLst>
                                      </p:cBhvr>
                                      <p:to>
                                        <p:strVal val="visible"/>
                                      </p:to>
                                    </p:set>
                                    <p:animEffect transition="in" filter="barn(inVertical)">
                                      <p:cBhvr>
                                        <p:cTn id="87" dur="500"/>
                                        <p:tgtEl>
                                          <p:spTgt spid="7">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
                                            <p:txEl>
                                              <p:pRg st="2" end="2"/>
                                            </p:txEl>
                                          </p:spTgt>
                                        </p:tgtEl>
                                        <p:attrNameLst>
                                          <p:attrName>style.visibility</p:attrName>
                                        </p:attrNameLst>
                                      </p:cBhvr>
                                      <p:to>
                                        <p:strVal val="visible"/>
                                      </p:to>
                                    </p:set>
                                    <p:animEffect transition="in" filter="barn(inVertical)">
                                      <p:cBhvr>
                                        <p:cTn id="92" dur="500"/>
                                        <p:tgtEl>
                                          <p:spTgt spid="7">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
                                            <p:txEl>
                                              <p:pRg st="3" end="3"/>
                                            </p:txEl>
                                          </p:spTgt>
                                        </p:tgtEl>
                                        <p:attrNameLst>
                                          <p:attrName>style.visibility</p:attrName>
                                        </p:attrNameLst>
                                      </p:cBhvr>
                                      <p:to>
                                        <p:strVal val="visible"/>
                                      </p:to>
                                    </p:set>
                                    <p:animEffect transition="in" filter="barn(inVertical)">
                                      <p:cBhvr>
                                        <p:cTn id="97" dur="500"/>
                                        <p:tgtEl>
                                          <p:spTgt spid="7">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nodeType="clickEffect">
                                  <p:stCondLst>
                                    <p:cond delay="0"/>
                                  </p:stCondLst>
                                  <p:childTnLst>
                                    <p:set>
                                      <p:cBhvr>
                                        <p:cTn id="101" dur="1" fill="hold">
                                          <p:stCondLst>
                                            <p:cond delay="0"/>
                                          </p:stCondLst>
                                        </p:cTn>
                                        <p:tgtEl>
                                          <p:spTgt spid="7">
                                            <p:txEl>
                                              <p:pRg st="4" end="4"/>
                                            </p:txEl>
                                          </p:spTgt>
                                        </p:tgtEl>
                                        <p:attrNameLst>
                                          <p:attrName>style.visibility</p:attrName>
                                        </p:attrNameLst>
                                      </p:cBhvr>
                                      <p:to>
                                        <p:strVal val="visible"/>
                                      </p:to>
                                    </p:set>
                                    <p:animEffect transition="in" filter="barn(inVertical)">
                                      <p:cBhvr>
                                        <p:cTn id="102" dur="500"/>
                                        <p:tgtEl>
                                          <p:spTgt spid="7">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2">
                                            <p:txEl>
                                              <p:pRg st="0" end="0"/>
                                            </p:txEl>
                                          </p:spTgt>
                                        </p:tgtEl>
                                        <p:attrNameLst>
                                          <p:attrName>style.visibility</p:attrName>
                                        </p:attrNameLst>
                                      </p:cBhvr>
                                      <p:to>
                                        <p:strVal val="visible"/>
                                      </p:to>
                                    </p:set>
                                    <p:animEffect transition="in" filter="barn(inVertical)">
                                      <p:cBhvr>
                                        <p:cTn id="107" dur="500"/>
                                        <p:tgtEl>
                                          <p:spTgt spid="12">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12">
                                            <p:txEl>
                                              <p:pRg st="1" end="1"/>
                                            </p:txEl>
                                          </p:spTgt>
                                        </p:tgtEl>
                                        <p:attrNameLst>
                                          <p:attrName>style.visibility</p:attrName>
                                        </p:attrNameLst>
                                      </p:cBhvr>
                                      <p:to>
                                        <p:strVal val="visible"/>
                                      </p:to>
                                    </p:set>
                                    <p:animEffect transition="in" filter="barn(inVertical)">
                                      <p:cBhvr>
                                        <p:cTn id="112" dur="500"/>
                                        <p:tgtEl>
                                          <p:spTgt spid="12">
                                            <p:txEl>
                                              <p:pRg st="1" end="1"/>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2">
                                            <p:txEl>
                                              <p:pRg st="2" end="2"/>
                                            </p:txEl>
                                          </p:spTgt>
                                        </p:tgtEl>
                                        <p:attrNameLst>
                                          <p:attrName>style.visibility</p:attrName>
                                        </p:attrNameLst>
                                      </p:cBhvr>
                                      <p:to>
                                        <p:strVal val="visible"/>
                                      </p:to>
                                    </p:set>
                                    <p:animEffect transition="in" filter="barn(inVertical)">
                                      <p:cBhvr>
                                        <p:cTn id="117" dur="500"/>
                                        <p:tgtEl>
                                          <p:spTgt spid="12">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12">
                                            <p:txEl>
                                              <p:pRg st="3" end="3"/>
                                            </p:txEl>
                                          </p:spTgt>
                                        </p:tgtEl>
                                        <p:attrNameLst>
                                          <p:attrName>style.visibility</p:attrName>
                                        </p:attrNameLst>
                                      </p:cBhvr>
                                      <p:to>
                                        <p:strVal val="visible"/>
                                      </p:to>
                                    </p:set>
                                    <p:animEffect transition="in" filter="barn(inVertical)">
                                      <p:cBhvr>
                                        <p:cTn id="122" dur="500"/>
                                        <p:tgtEl>
                                          <p:spTgt spid="12">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6" presetClass="entr" presetSubtype="21" fill="hold" nodeType="clickEffect">
                                  <p:stCondLst>
                                    <p:cond delay="0"/>
                                  </p:stCondLst>
                                  <p:childTnLst>
                                    <p:set>
                                      <p:cBhvr>
                                        <p:cTn id="126" dur="1" fill="hold">
                                          <p:stCondLst>
                                            <p:cond delay="0"/>
                                          </p:stCondLst>
                                        </p:cTn>
                                        <p:tgtEl>
                                          <p:spTgt spid="12">
                                            <p:txEl>
                                              <p:pRg st="4" end="4"/>
                                            </p:txEl>
                                          </p:spTgt>
                                        </p:tgtEl>
                                        <p:attrNameLst>
                                          <p:attrName>style.visibility</p:attrName>
                                        </p:attrNameLst>
                                      </p:cBhvr>
                                      <p:to>
                                        <p:strVal val="visible"/>
                                      </p:to>
                                    </p:set>
                                    <p:animEffect transition="in" filter="barn(inVertical)">
                                      <p:cBhvr>
                                        <p:cTn id="1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sp>
        <p:nvSpPr>
          <p:cNvPr id="9" name="TextBox 8">
            <a:extLst>
              <a:ext uri="{FF2B5EF4-FFF2-40B4-BE49-F238E27FC236}">
                <a16:creationId xmlns:a16="http://schemas.microsoft.com/office/drawing/2014/main" id="{916BB530-4210-59E7-AE23-89C461F83A95}"/>
              </a:ext>
            </a:extLst>
          </p:cNvPr>
          <p:cNvSpPr txBox="1"/>
          <p:nvPr/>
        </p:nvSpPr>
        <p:spPr>
          <a:xfrm>
            <a:off x="3331029" y="270588"/>
            <a:ext cx="8628653" cy="707886"/>
          </a:xfrm>
          <a:prstGeom prst="rect">
            <a:avLst/>
          </a:prstGeom>
          <a:noFill/>
        </p:spPr>
        <p:txBody>
          <a:bodyPr wrap="square" rtlCol="0">
            <a:spAutoFit/>
          </a:bodyPr>
          <a:lstStyle/>
          <a:p>
            <a:pPr algn="ctr"/>
            <a:r>
              <a:rPr lang="en-US" sz="4000" b="1"/>
              <a:t>CULINARY USES</a:t>
            </a:r>
          </a:p>
        </p:txBody>
      </p:sp>
      <p:pic>
        <p:nvPicPr>
          <p:cNvPr id="2" name="Picture 1">
            <a:extLst>
              <a:ext uri="{FF2B5EF4-FFF2-40B4-BE49-F238E27FC236}">
                <a16:creationId xmlns:a16="http://schemas.microsoft.com/office/drawing/2014/main" id="{30E251F8-3F49-84EB-9998-F77B32BEA789}"/>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3EB17C69-72CF-549B-6A87-BCFCB6BADF6C}"/>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5" name="TextBox 4">
            <a:extLst>
              <a:ext uri="{FF2B5EF4-FFF2-40B4-BE49-F238E27FC236}">
                <a16:creationId xmlns:a16="http://schemas.microsoft.com/office/drawing/2014/main" id="{3BA75BC0-D413-497A-6DD4-F785944EE93C}"/>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
        <p:nvSpPr>
          <p:cNvPr id="15" name="TextBox 14">
            <a:extLst>
              <a:ext uri="{FF2B5EF4-FFF2-40B4-BE49-F238E27FC236}">
                <a16:creationId xmlns:a16="http://schemas.microsoft.com/office/drawing/2014/main" id="{39FB3899-6554-5C59-0726-0A7C0D45D269}"/>
              </a:ext>
            </a:extLst>
          </p:cNvPr>
          <p:cNvSpPr txBox="1"/>
          <p:nvPr/>
        </p:nvSpPr>
        <p:spPr>
          <a:xfrm>
            <a:off x="3353273" y="919083"/>
            <a:ext cx="8584163" cy="5293757"/>
          </a:xfrm>
          <a:prstGeom prst="rect">
            <a:avLst/>
          </a:prstGeom>
          <a:noFill/>
        </p:spPr>
        <p:txBody>
          <a:bodyPr wrap="square" rtlCol="0">
            <a:spAutoFit/>
          </a:bodyPr>
          <a:lstStyle/>
          <a:p>
            <a:pPr marL="285750" indent="-285750">
              <a:buFont typeface="Arial" panose="020B0604020202020204" pitchFamily="34" charset="0"/>
              <a:buChar char="•"/>
            </a:pPr>
            <a:r>
              <a:rPr lang="en-US" sz="1300" b="1" dirty="0"/>
              <a:t>Raw Uses: </a:t>
            </a:r>
            <a:r>
              <a:rPr lang="en-US" sz="1300" dirty="0"/>
              <a:t>Salads, wraps, sandwiches, garnishes; microgreens and tender leaves add fresh flavor; spinach/kale blend smoothly into beverages.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Sautéing &amp; Stir-Frying: </a:t>
            </a:r>
            <a:r>
              <a:rPr lang="en-US" sz="1300" dirty="0"/>
              <a:t>Rapid wilting greens (spinach, chard, beet greens) for bowls, pastas, omelets, rice; adds savory depth.</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Braising/Simmering: </a:t>
            </a:r>
            <a:r>
              <a:rPr lang="en-US" sz="1300" dirty="0"/>
              <a:t>Hearty greens (kale, collards, mustard/turnip greens) soften with slow heat; ideal for soups, stews, Southern &amp; Mediterranean dishes.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Steaming/Blanching: </a:t>
            </a:r>
            <a:r>
              <a:rPr lang="en-US" sz="1300" dirty="0"/>
              <a:t>Preserves nutrients and vibrant color; prepares greens for cold dishes, bowls, or freezing.</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Roasting/Baking: </a:t>
            </a:r>
            <a:r>
              <a:rPr lang="en-US" sz="1300" dirty="0"/>
              <a:t>Kale chips; greens enrich casseroles, quiches, lasagna, frittatas, savory pastries.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Soups &amp; Stews: </a:t>
            </a:r>
            <a:r>
              <a:rPr lang="en-US" sz="1300" dirty="0"/>
              <a:t>Spinach, chard, kale, escarole melt into broth for added body and flavor.</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Juices &amp; Wellness Drinks: </a:t>
            </a:r>
            <a:r>
              <a:rPr lang="en-US" sz="1300" dirty="0"/>
              <a:t>Raw greens (spinach, kale, wheatgrass) paired with citrus, ginger, apple for balanced, nutrient-dense beverages.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Pestos &amp; Sauces: </a:t>
            </a:r>
            <a:r>
              <a:rPr lang="en-US" sz="1300" dirty="0"/>
              <a:t>Arugula, kale, spinach substitute for basil; puréed greens boost dips, sauces, and spreads.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Pickling &amp; Fermenting: </a:t>
            </a:r>
            <a:r>
              <a:rPr lang="en-US" sz="1300" dirty="0"/>
              <a:t>Cabbage for kimchi, sauerkraut, </a:t>
            </a:r>
            <a:r>
              <a:rPr lang="en-US" sz="1300" dirty="0" err="1"/>
              <a:t>curtido</a:t>
            </a:r>
            <a:r>
              <a:rPr lang="en-US" sz="1300" dirty="0"/>
              <a:t>; adds tang, probiotics, and complexity.</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Stuffing &amp; Rolling: </a:t>
            </a:r>
            <a:r>
              <a:rPr lang="en-US" sz="1300" dirty="0"/>
              <a:t>Collards, cabbage, Swiss chard as wraps for grain, veg, or protein fillings; gluten-free alternatives.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b="1" dirty="0"/>
              <a:t>Finishing &amp; Topping: </a:t>
            </a:r>
            <a:r>
              <a:rPr lang="en-US" sz="1300" dirty="0"/>
              <a:t>Arugula, watercress, and microgreens elevate pizzas, proteins, grain bowls with freshness and peppery brightness.</a:t>
            </a:r>
          </a:p>
        </p:txBody>
      </p:sp>
    </p:spTree>
    <p:extLst>
      <p:ext uri="{BB962C8B-B14F-4D97-AF65-F5344CB8AC3E}">
        <p14:creationId xmlns:p14="http://schemas.microsoft.com/office/powerpoint/2010/main" val="168223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arn(in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arn(inVertic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6" end="6"/>
                                            </p:txEl>
                                          </p:spTgt>
                                        </p:tgtEl>
                                        <p:attrNameLst>
                                          <p:attrName>style.visibility</p:attrName>
                                        </p:attrNameLst>
                                      </p:cBhvr>
                                      <p:to>
                                        <p:strVal val="visible"/>
                                      </p:to>
                                    </p:set>
                                    <p:animEffect transition="in" filter="barn(inVertical)">
                                      <p:cBhvr>
                                        <p:cTn id="22" dur="500"/>
                                        <p:tgtEl>
                                          <p:spTgt spid="1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animEffect transition="in" filter="barn(inVertical)">
                                      <p:cBhvr>
                                        <p:cTn id="27" dur="500"/>
                                        <p:tgtEl>
                                          <p:spTgt spid="1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xEl>
                                              <p:pRg st="10" end="10"/>
                                            </p:txEl>
                                          </p:spTgt>
                                        </p:tgtEl>
                                        <p:attrNameLst>
                                          <p:attrName>style.visibility</p:attrName>
                                        </p:attrNameLst>
                                      </p:cBhvr>
                                      <p:to>
                                        <p:strVal val="visible"/>
                                      </p:to>
                                    </p:set>
                                    <p:animEffect transition="in" filter="barn(inVertical)">
                                      <p:cBhvr>
                                        <p:cTn id="32" dur="500"/>
                                        <p:tgtEl>
                                          <p:spTgt spid="15">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xEl>
                                              <p:pRg st="12" end="12"/>
                                            </p:txEl>
                                          </p:spTgt>
                                        </p:tgtEl>
                                        <p:attrNameLst>
                                          <p:attrName>style.visibility</p:attrName>
                                        </p:attrNameLst>
                                      </p:cBhvr>
                                      <p:to>
                                        <p:strVal val="visible"/>
                                      </p:to>
                                    </p:set>
                                    <p:animEffect transition="in" filter="barn(inVertical)">
                                      <p:cBhvr>
                                        <p:cTn id="37" dur="500"/>
                                        <p:tgtEl>
                                          <p:spTgt spid="15">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5">
                                            <p:txEl>
                                              <p:pRg st="14" end="14"/>
                                            </p:txEl>
                                          </p:spTgt>
                                        </p:tgtEl>
                                        <p:attrNameLst>
                                          <p:attrName>style.visibility</p:attrName>
                                        </p:attrNameLst>
                                      </p:cBhvr>
                                      <p:to>
                                        <p:strVal val="visible"/>
                                      </p:to>
                                    </p:set>
                                    <p:animEffect transition="in" filter="barn(inVertical)">
                                      <p:cBhvr>
                                        <p:cTn id="42" dur="500"/>
                                        <p:tgtEl>
                                          <p:spTgt spid="15">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5">
                                            <p:txEl>
                                              <p:pRg st="16" end="16"/>
                                            </p:txEl>
                                          </p:spTgt>
                                        </p:tgtEl>
                                        <p:attrNameLst>
                                          <p:attrName>style.visibility</p:attrName>
                                        </p:attrNameLst>
                                      </p:cBhvr>
                                      <p:to>
                                        <p:strVal val="visible"/>
                                      </p:to>
                                    </p:set>
                                    <p:animEffect transition="in" filter="barn(inVertical)">
                                      <p:cBhvr>
                                        <p:cTn id="47" dur="500"/>
                                        <p:tgtEl>
                                          <p:spTgt spid="15">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18" end="18"/>
                                            </p:txEl>
                                          </p:spTgt>
                                        </p:tgtEl>
                                        <p:attrNameLst>
                                          <p:attrName>style.visibility</p:attrName>
                                        </p:attrNameLst>
                                      </p:cBhvr>
                                      <p:to>
                                        <p:strVal val="visible"/>
                                      </p:to>
                                    </p:set>
                                    <p:animEffect transition="in" filter="barn(inVertical)">
                                      <p:cBhvr>
                                        <p:cTn id="52" dur="500"/>
                                        <p:tgtEl>
                                          <p:spTgt spid="15">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20" end="20"/>
                                            </p:txEl>
                                          </p:spTgt>
                                        </p:tgtEl>
                                        <p:attrNameLst>
                                          <p:attrName>style.visibility</p:attrName>
                                        </p:attrNameLst>
                                      </p:cBhvr>
                                      <p:to>
                                        <p:strVal val="visible"/>
                                      </p:to>
                                    </p:set>
                                    <p:animEffect transition="in" filter="barn(inVertical)">
                                      <p:cBhvr>
                                        <p:cTn id="57" dur="500"/>
                                        <p:tgtEl>
                                          <p:spTgt spid="15">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sp>
        <p:nvSpPr>
          <p:cNvPr id="9" name="TextBox 8">
            <a:extLst>
              <a:ext uri="{FF2B5EF4-FFF2-40B4-BE49-F238E27FC236}">
                <a16:creationId xmlns:a16="http://schemas.microsoft.com/office/drawing/2014/main" id="{02780452-E005-3E7E-38E0-FD29A0B64D49}"/>
              </a:ext>
            </a:extLst>
          </p:cNvPr>
          <p:cNvSpPr txBox="1"/>
          <p:nvPr/>
        </p:nvSpPr>
        <p:spPr>
          <a:xfrm>
            <a:off x="3353273" y="1020678"/>
            <a:ext cx="8584163" cy="5093702"/>
          </a:xfrm>
          <a:prstGeom prst="rect">
            <a:avLst/>
          </a:prstGeom>
          <a:noFill/>
        </p:spPr>
        <p:txBody>
          <a:bodyPr wrap="square" rtlCol="0">
            <a:spAutoFit/>
          </a:bodyPr>
          <a:lstStyle/>
          <a:p>
            <a:pPr marL="285750" indent="-285750">
              <a:buFont typeface="Arial" panose="020B0604020202020204" pitchFamily="34" charset="0"/>
              <a:buChar char="•"/>
            </a:pPr>
            <a:r>
              <a:rPr lang="en-US" sz="1300" dirty="0"/>
              <a:t>Arugula was considered an aphrodisiac in ancient Rome.</a:t>
            </a:r>
          </a:p>
          <a:p>
            <a:endParaRPr lang="en-US" sz="1300" dirty="0"/>
          </a:p>
          <a:p>
            <a:pPr marL="285750" indent="-285750">
              <a:buFont typeface="Arial" panose="020B0604020202020204" pitchFamily="34" charset="0"/>
              <a:buChar char="•"/>
            </a:pPr>
            <a:r>
              <a:rPr lang="en-US" sz="1300" dirty="0"/>
              <a:t>Beet greens were eaten before beet roots as the greens were the original focus of cultivation.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Swiss chard isn’t from Switzerland; its name was chosen to differentiate it from French cardoon.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Spinach sales soared 33% after Popeye cartoons popularized it as a strength booster.</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Lettuce was once used as currency in certain regions of ancient Egypt during festivals.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Lettuce is one of the top-valued vegetable crops in the U.S., generating more than $2 billion annually.</a:t>
            </a:r>
          </a:p>
          <a:p>
            <a:endParaRPr lang="en-US" sz="1300" dirty="0"/>
          </a:p>
          <a:p>
            <a:pPr marL="285750" indent="-285750">
              <a:buFont typeface="Arial" panose="020B0604020202020204" pitchFamily="34" charset="0"/>
              <a:buChar char="•"/>
            </a:pPr>
            <a:r>
              <a:rPr lang="en-US" sz="1300" dirty="0"/>
              <a:t>One acre of lettuce can yield 30,000–35,000 heads, depending on variety.</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The world’s largest lettuce head weighed over 25 pounds, grown in the U.K.</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California’s Salinas Valley, nicknamed The Salad Bowl of the World, grows about 70% of U.S. lettuce.</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China produces nearly half of the world’s leafy greens, especially cabbage and spinach.</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National Kale Day is celebrated on the first Wednesday of October in the U.S.</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r>
              <a:rPr lang="en-US" sz="1300" dirty="0"/>
              <a:t>Kale once trended so hard that between 2011 and 2014, U.S. kale production jumped by nearly 60%.</a:t>
            </a:r>
          </a:p>
          <a:p>
            <a:endParaRPr lang="en-US" sz="1300" dirty="0"/>
          </a:p>
          <a:p>
            <a:pPr marL="285750" indent="-285750">
              <a:buFont typeface="Arial" panose="020B0604020202020204" pitchFamily="34" charset="0"/>
              <a:buChar char="•"/>
            </a:pPr>
            <a:r>
              <a:rPr lang="en-US" sz="1300" dirty="0"/>
              <a:t>Microgreens can contain up to 40 times more nutrients than their mature counterparts.</a:t>
            </a:r>
          </a:p>
        </p:txBody>
      </p:sp>
      <p:sp>
        <p:nvSpPr>
          <p:cNvPr id="11" name="TextBox 10">
            <a:extLst>
              <a:ext uri="{FF2B5EF4-FFF2-40B4-BE49-F238E27FC236}">
                <a16:creationId xmlns:a16="http://schemas.microsoft.com/office/drawing/2014/main" id="{0DB9FED8-9582-10E6-E774-6D8C0817ED60}"/>
              </a:ext>
            </a:extLst>
          </p:cNvPr>
          <p:cNvSpPr txBox="1"/>
          <p:nvPr/>
        </p:nvSpPr>
        <p:spPr>
          <a:xfrm>
            <a:off x="3331029" y="270588"/>
            <a:ext cx="8628653" cy="707886"/>
          </a:xfrm>
          <a:prstGeom prst="rect">
            <a:avLst/>
          </a:prstGeom>
          <a:noFill/>
        </p:spPr>
        <p:txBody>
          <a:bodyPr wrap="square" rtlCol="0">
            <a:spAutoFit/>
          </a:bodyPr>
          <a:lstStyle/>
          <a:p>
            <a:pPr algn="ctr"/>
            <a:r>
              <a:rPr lang="en-US" sz="4000" b="1"/>
              <a:t>INTERESTING FACTS</a:t>
            </a:r>
          </a:p>
        </p:txBody>
      </p:sp>
      <p:pic>
        <p:nvPicPr>
          <p:cNvPr id="2" name="Picture 1">
            <a:extLst>
              <a:ext uri="{FF2B5EF4-FFF2-40B4-BE49-F238E27FC236}">
                <a16:creationId xmlns:a16="http://schemas.microsoft.com/office/drawing/2014/main" id="{6D017713-B6F3-2959-1F9D-67F0A89F05C7}"/>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3" name="TextBox 2">
            <a:extLst>
              <a:ext uri="{FF2B5EF4-FFF2-40B4-BE49-F238E27FC236}">
                <a16:creationId xmlns:a16="http://schemas.microsoft.com/office/drawing/2014/main" id="{9B35D560-AFBF-7D2A-44AF-6E43554F9572}"/>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5" name="TextBox 4">
            <a:extLst>
              <a:ext uri="{FF2B5EF4-FFF2-40B4-BE49-F238E27FC236}">
                <a16:creationId xmlns:a16="http://schemas.microsoft.com/office/drawing/2014/main" id="{99F5C8F0-CBE3-382C-42F2-5E0ED631A356}"/>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302071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arn(inVertical)">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barn(inVertical)">
                                      <p:cBhvr>
                                        <p:cTn id="22" dur="500"/>
                                        <p:tgtEl>
                                          <p:spTgt spid="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animEffect transition="in" filter="barn(inVertical)">
                                      <p:cBhvr>
                                        <p:cTn id="27" dur="500"/>
                                        <p:tgtEl>
                                          <p:spTgt spid="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10" end="10"/>
                                            </p:txEl>
                                          </p:spTgt>
                                        </p:tgtEl>
                                        <p:attrNameLst>
                                          <p:attrName>style.visibility</p:attrName>
                                        </p:attrNameLst>
                                      </p:cBhvr>
                                      <p:to>
                                        <p:strVal val="visible"/>
                                      </p:to>
                                    </p:set>
                                    <p:animEffect transition="in" filter="barn(inVertical)">
                                      <p:cBhvr>
                                        <p:cTn id="32" dur="500"/>
                                        <p:tgtEl>
                                          <p:spTgt spid="9">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12" end="12"/>
                                            </p:txEl>
                                          </p:spTgt>
                                        </p:tgtEl>
                                        <p:attrNameLst>
                                          <p:attrName>style.visibility</p:attrName>
                                        </p:attrNameLst>
                                      </p:cBhvr>
                                      <p:to>
                                        <p:strVal val="visible"/>
                                      </p:to>
                                    </p:set>
                                    <p:animEffect transition="in" filter="barn(inVertical)">
                                      <p:cBhvr>
                                        <p:cTn id="37" dur="500"/>
                                        <p:tgtEl>
                                          <p:spTgt spid="9">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4" end="14"/>
                                            </p:txEl>
                                          </p:spTgt>
                                        </p:tgtEl>
                                        <p:attrNameLst>
                                          <p:attrName>style.visibility</p:attrName>
                                        </p:attrNameLst>
                                      </p:cBhvr>
                                      <p:to>
                                        <p:strVal val="visible"/>
                                      </p:to>
                                    </p:set>
                                    <p:animEffect transition="in" filter="barn(inVertical)">
                                      <p:cBhvr>
                                        <p:cTn id="42" dur="500"/>
                                        <p:tgtEl>
                                          <p:spTgt spid="9">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9">
                                            <p:txEl>
                                              <p:pRg st="16" end="16"/>
                                            </p:txEl>
                                          </p:spTgt>
                                        </p:tgtEl>
                                        <p:attrNameLst>
                                          <p:attrName>style.visibility</p:attrName>
                                        </p:attrNameLst>
                                      </p:cBhvr>
                                      <p:to>
                                        <p:strVal val="visible"/>
                                      </p:to>
                                    </p:set>
                                    <p:animEffect transition="in" filter="barn(inVertical)">
                                      <p:cBhvr>
                                        <p:cTn id="47" dur="500"/>
                                        <p:tgtEl>
                                          <p:spTgt spid="9">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18" end="18"/>
                                            </p:txEl>
                                          </p:spTgt>
                                        </p:tgtEl>
                                        <p:attrNameLst>
                                          <p:attrName>style.visibility</p:attrName>
                                        </p:attrNameLst>
                                      </p:cBhvr>
                                      <p:to>
                                        <p:strVal val="visible"/>
                                      </p:to>
                                    </p:set>
                                    <p:animEffect transition="in" filter="barn(inVertical)">
                                      <p:cBhvr>
                                        <p:cTn id="52" dur="500"/>
                                        <p:tgtEl>
                                          <p:spTgt spid="9">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9">
                                            <p:txEl>
                                              <p:pRg st="20" end="20"/>
                                            </p:txEl>
                                          </p:spTgt>
                                        </p:tgtEl>
                                        <p:attrNameLst>
                                          <p:attrName>style.visibility</p:attrName>
                                        </p:attrNameLst>
                                      </p:cBhvr>
                                      <p:to>
                                        <p:strVal val="visible"/>
                                      </p:to>
                                    </p:set>
                                    <p:animEffect transition="in" filter="barn(inVertical)">
                                      <p:cBhvr>
                                        <p:cTn id="57" dur="500"/>
                                        <p:tgtEl>
                                          <p:spTgt spid="9">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9">
                                            <p:txEl>
                                              <p:pRg st="22" end="22"/>
                                            </p:txEl>
                                          </p:spTgt>
                                        </p:tgtEl>
                                        <p:attrNameLst>
                                          <p:attrName>style.visibility</p:attrName>
                                        </p:attrNameLst>
                                      </p:cBhvr>
                                      <p:to>
                                        <p:strVal val="visible"/>
                                      </p:to>
                                    </p:set>
                                    <p:animEffect transition="in" filter="barn(inVertical)">
                                      <p:cBhvr>
                                        <p:cTn id="62" dur="500"/>
                                        <p:tgtEl>
                                          <p:spTgt spid="9">
                                            <p:txEl>
                                              <p:pRg st="22" end="2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9">
                                            <p:txEl>
                                              <p:pRg st="24" end="24"/>
                                            </p:txEl>
                                          </p:spTgt>
                                        </p:tgtEl>
                                        <p:attrNameLst>
                                          <p:attrName>style.visibility</p:attrName>
                                        </p:attrNameLst>
                                      </p:cBhvr>
                                      <p:to>
                                        <p:strVal val="visible"/>
                                      </p:to>
                                    </p:set>
                                    <p:animEffect transition="in" filter="barn(inVertical)">
                                      <p:cBhvr>
                                        <p:cTn id="67" dur="500"/>
                                        <p:tgtEl>
                                          <p:spTgt spid="9">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14D8AA3-BC47-74EC-7D2A-A7E7BAB0F0F6}"/>
              </a:ext>
            </a:extLst>
          </p:cNvPr>
          <p:cNvSpPr txBox="1"/>
          <p:nvPr/>
        </p:nvSpPr>
        <p:spPr>
          <a:xfrm>
            <a:off x="3179299" y="809658"/>
            <a:ext cx="8758138" cy="584775"/>
          </a:xfrm>
          <a:prstGeom prst="rect">
            <a:avLst/>
          </a:prstGeom>
          <a:noFill/>
        </p:spPr>
        <p:txBody>
          <a:bodyPr wrap="square" rtlCol="0">
            <a:spAutoFit/>
          </a:bodyPr>
          <a:lstStyle/>
          <a:p>
            <a:pPr lvl="0">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Creamy Coconut Kale &amp; Chickpea Stew</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Yield: 4 Servings</a:t>
            </a:r>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RECIPE</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Calibri" panose="020F0502020204030204"/>
                <a:ea typeface="+mn-ea"/>
                <a:cs typeface="+mn-cs"/>
              </a:rPr>
              <a:t>ACF IOTM</a:t>
            </a:r>
          </a:p>
        </p:txBody>
      </p:sp>
      <p:sp>
        <p:nvSpPr>
          <p:cNvPr id="2" name="TextBox 1">
            <a:extLst>
              <a:ext uri="{FF2B5EF4-FFF2-40B4-BE49-F238E27FC236}">
                <a16:creationId xmlns:a16="http://schemas.microsoft.com/office/drawing/2014/main" id="{64CC0063-13C9-32FD-887F-A791B1924036}"/>
              </a:ext>
            </a:extLst>
          </p:cNvPr>
          <p:cNvSpPr txBox="1"/>
          <p:nvPr/>
        </p:nvSpPr>
        <p:spPr>
          <a:xfrm>
            <a:off x="3179298" y="1394433"/>
            <a:ext cx="3791818"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Ingredient</a:t>
            </a:r>
            <a:r>
              <a:rPr lang="en-US" sz="1400" b="1" dirty="0">
                <a:solidFill>
                  <a:prstClr val="black"/>
                </a:solidFill>
                <a:latin typeface="Calibri" panose="020F0502020204030204"/>
              </a:rPr>
              <a:t>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tbsp olive 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med onion, diced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3 garlic cloves, minced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fresh ginger, grated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tsp turmeric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tsp cumin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½ tsp red pepper flakes (optional)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can (15 oz) chickpeas, drained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can (14 oz) coconut milk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2 cups vegetable stock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large bunch kale, stems removed, chopped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1 tbsp lime juice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Calibri" panose="020F0502020204030204"/>
                <a:ea typeface="+mn-ea"/>
                <a:cs typeface="+mn-cs"/>
              </a:rPr>
              <a:t>Salt &amp; pepper to taste</a:t>
            </a:r>
          </a:p>
        </p:txBody>
      </p:sp>
      <p:sp>
        <p:nvSpPr>
          <p:cNvPr id="5" name="TextBox 4">
            <a:extLst>
              <a:ext uri="{FF2B5EF4-FFF2-40B4-BE49-F238E27FC236}">
                <a16:creationId xmlns:a16="http://schemas.microsoft.com/office/drawing/2014/main" id="{4EBFAEE4-F633-04A5-F646-2C79520A5C1A}"/>
              </a:ext>
            </a:extLst>
          </p:cNvPr>
          <p:cNvSpPr txBox="1"/>
          <p:nvPr/>
        </p:nvSpPr>
        <p:spPr>
          <a:xfrm>
            <a:off x="7147156" y="1410942"/>
            <a:ext cx="4912321"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Calibri" panose="020F0502020204030204"/>
                <a:ea typeface="+mn-ea"/>
                <a:cs typeface="+mn-cs"/>
              </a:rPr>
              <a:t>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b="1" dirty="0">
              <a:latin typeface="Calibri" panose="020F0502020204030204"/>
            </a:endParaRPr>
          </a:p>
          <a:p>
            <a:pPr marL="342900" lvl="0" indent="-342900">
              <a:buFont typeface="+mj-lt"/>
              <a:buAutoNum type="arabicPeriod"/>
              <a:defRPr/>
            </a:pPr>
            <a:r>
              <a:rPr lang="en-US" sz="1300" dirty="0"/>
              <a:t>Heat the olive oil in a large, heavy-bottomed pot over medium heat. Add the diced onion and cook 5–7 minutes, stirring occasionally, until softened and translucent. Avoid browning.</a:t>
            </a:r>
          </a:p>
          <a:p>
            <a:pPr marL="342900" lvl="0" indent="-342900">
              <a:buFont typeface="+mj-lt"/>
              <a:buAutoNum type="arabicPeriod"/>
              <a:defRPr/>
            </a:pPr>
            <a:r>
              <a:rPr lang="en-US" sz="1300" dirty="0"/>
              <a:t>Add the minced garlic and grated ginger; cook 30–45 seconds until fragrant. Sprinkle in the turmeric, cumin, and red pepper flakes. Stir continuously for one minute to toast the spices.</a:t>
            </a:r>
          </a:p>
          <a:p>
            <a:pPr marL="342900" lvl="0" indent="-342900">
              <a:buFont typeface="+mj-lt"/>
              <a:buAutoNum type="arabicPeriod"/>
              <a:defRPr/>
            </a:pPr>
            <a:r>
              <a:rPr lang="en-US" sz="1300" dirty="0"/>
              <a:t>Add the drained chickpeas and stir to coat them in the aromatic spice mixture. Pour in the coconut milk and vegetable stock, scraping up any bits stuck to the bottom of the pot. Increase the heat slightly and bring the stew to a gentle simmer.</a:t>
            </a:r>
          </a:p>
          <a:p>
            <a:pPr marL="342900" lvl="0" indent="-342900">
              <a:buFont typeface="+mj-lt"/>
              <a:buAutoNum type="arabicPeriod"/>
              <a:defRPr/>
            </a:pPr>
            <a:r>
              <a:rPr lang="en-US" sz="1300" dirty="0"/>
              <a:t>Fold in the chopped kale in batches if needed, allowing it to wilt slightly before adding more. Reduce the heat to medium-low and let the stew simmer uncovered for 10–12 minutes.</a:t>
            </a:r>
          </a:p>
          <a:p>
            <a:pPr marL="342900" lvl="0" indent="-342900">
              <a:buFont typeface="+mj-lt"/>
              <a:buAutoNum type="arabicPeriod"/>
              <a:defRPr/>
            </a:pPr>
            <a:r>
              <a:rPr lang="en-US" sz="1400" dirty="0"/>
              <a:t>Stir in the lime juice to brighten the richness of the coconut milk. Taste and season with salt and pepper. Adjust acidity, heat, or spice levels to preference.</a:t>
            </a:r>
          </a:p>
          <a:p>
            <a:pPr marL="342900" lvl="0" indent="-342900">
              <a:buFont typeface="+mj-lt"/>
              <a:buAutoNum type="arabicPeriod"/>
              <a:defRPr/>
            </a:pPr>
            <a:r>
              <a:rPr kumimoji="0" lang="en-US" sz="1300" i="0" u="none" strike="noStrike" kern="1200" cap="none" spc="0" normalizeH="0" baseline="0" noProof="0" dirty="0">
                <a:ln>
                  <a:noFill/>
                </a:ln>
                <a:effectLst/>
                <a:uLnTx/>
                <a:uFillTx/>
                <a:latin typeface="Calibri" panose="020F0502020204030204"/>
                <a:ea typeface="+mn-ea"/>
                <a:cs typeface="+mn-cs"/>
              </a:rPr>
              <a:t>Ladle the stew over warm rice, quinoa, or couscous. For added texture, garnish with toasted coconut flakes, fresh cilantro, or a drizzle of chili oil.</a:t>
            </a:r>
          </a:p>
        </p:txBody>
      </p:sp>
      <p:pic>
        <p:nvPicPr>
          <p:cNvPr id="6" name="Picture 5">
            <a:extLst>
              <a:ext uri="{FF2B5EF4-FFF2-40B4-BE49-F238E27FC236}">
                <a16:creationId xmlns:a16="http://schemas.microsoft.com/office/drawing/2014/main" id="{16AD2340-2460-4AAC-EAEF-84F3584942CA}"/>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7" name="TextBox 6">
            <a:extLst>
              <a:ext uri="{FF2B5EF4-FFF2-40B4-BE49-F238E27FC236}">
                <a16:creationId xmlns:a16="http://schemas.microsoft.com/office/drawing/2014/main" id="{2D14C60F-306D-94F2-732F-BD7E0AF6FF75}"/>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9" name="TextBox 8">
            <a:extLst>
              <a:ext uri="{FF2B5EF4-FFF2-40B4-BE49-F238E27FC236}">
                <a16:creationId xmlns:a16="http://schemas.microsoft.com/office/drawing/2014/main" id="{ED830032-8D0E-8FC6-2E48-9488D5C01BA6}"/>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256010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FA01B4-95C3-88B3-92C9-ED09E6F4EDCD}"/>
              </a:ext>
            </a:extLst>
          </p:cNvPr>
          <p:cNvSpPr/>
          <p:nvPr/>
        </p:nvSpPr>
        <p:spPr>
          <a:xfrm>
            <a:off x="0" y="0"/>
            <a:ext cx="1921079" cy="6858000"/>
          </a:xfrm>
          <a:prstGeom prst="rect">
            <a:avLst/>
          </a:prstGeom>
          <a:solidFill>
            <a:srgbClr val="2B398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39A081-2409-188E-A7A4-791663D2A4EB}"/>
              </a:ext>
            </a:extLst>
          </p:cNvPr>
          <p:cNvSpPr/>
          <p:nvPr/>
        </p:nvSpPr>
        <p:spPr>
          <a:xfrm>
            <a:off x="419878" y="6251510"/>
            <a:ext cx="11495314" cy="335902"/>
          </a:xfrm>
          <a:prstGeom prst="rect">
            <a:avLst/>
          </a:prstGeom>
          <a:solidFill>
            <a:srgbClr val="BC30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14D8AA3-BC47-74EC-7D2A-A7E7BAB0F0F6}"/>
              </a:ext>
            </a:extLst>
          </p:cNvPr>
          <p:cNvSpPr txBox="1"/>
          <p:nvPr/>
        </p:nvSpPr>
        <p:spPr>
          <a:xfrm>
            <a:off x="3375519" y="2737829"/>
            <a:ext cx="8584163" cy="1754326"/>
          </a:xfrm>
          <a:prstGeom prst="rect">
            <a:avLst/>
          </a:prstGeom>
          <a:noFill/>
        </p:spPr>
        <p:txBody>
          <a:bodyPr wrap="square" rtlCol="0">
            <a:spAutoFit/>
          </a:bodyPr>
          <a:lstStyle/>
          <a:p>
            <a:r>
              <a:rPr lang="en-US" sz="1600"/>
              <a:t>After you read through this month’s Ingredient of the Month, take this quiz to test your knowledge. In order to earn continuing education hours (CEHs) from the American Culinary Federation (ACF), the test must be completed through the ACF’s Online Learning Center. Seventy-five percent accuracy is required to earn one hour of continuing education credits toward professional certification.   </a:t>
            </a:r>
          </a:p>
          <a:p>
            <a:endParaRPr lang="en-US" sz="4400" b="1"/>
          </a:p>
        </p:txBody>
      </p:sp>
      <p:sp>
        <p:nvSpPr>
          <p:cNvPr id="3" name="TextBox 2">
            <a:extLst>
              <a:ext uri="{FF2B5EF4-FFF2-40B4-BE49-F238E27FC236}">
                <a16:creationId xmlns:a16="http://schemas.microsoft.com/office/drawing/2014/main" id="{0F50A955-43F1-1693-06EF-1982E98720E1}"/>
              </a:ext>
            </a:extLst>
          </p:cNvPr>
          <p:cNvSpPr txBox="1"/>
          <p:nvPr/>
        </p:nvSpPr>
        <p:spPr>
          <a:xfrm>
            <a:off x="3331029" y="270588"/>
            <a:ext cx="8628653" cy="707886"/>
          </a:xfrm>
          <a:prstGeom prst="rect">
            <a:avLst/>
          </a:prstGeom>
          <a:noFill/>
        </p:spPr>
        <p:txBody>
          <a:bodyPr wrap="square" rtlCol="0">
            <a:spAutoFit/>
          </a:bodyPr>
          <a:lstStyle/>
          <a:p>
            <a:pPr algn="ctr"/>
            <a:r>
              <a:rPr lang="en-US" sz="4000" b="1"/>
              <a:t>QUIZ</a:t>
            </a:r>
          </a:p>
        </p:txBody>
      </p:sp>
      <p:sp>
        <p:nvSpPr>
          <p:cNvPr id="10" name="TextBox 9">
            <a:extLst>
              <a:ext uri="{FF2B5EF4-FFF2-40B4-BE49-F238E27FC236}">
                <a16:creationId xmlns:a16="http://schemas.microsoft.com/office/drawing/2014/main" id="{42803957-BBF3-7DD6-9B5D-61D214184D75}"/>
              </a:ext>
            </a:extLst>
          </p:cNvPr>
          <p:cNvSpPr txBox="1"/>
          <p:nvPr/>
        </p:nvSpPr>
        <p:spPr>
          <a:xfrm>
            <a:off x="419877" y="6234795"/>
            <a:ext cx="1208897" cy="369332"/>
          </a:xfrm>
          <a:prstGeom prst="rect">
            <a:avLst/>
          </a:prstGeom>
          <a:noFill/>
        </p:spPr>
        <p:txBody>
          <a:bodyPr wrap="square" rtlCol="0">
            <a:spAutoFit/>
          </a:bodyPr>
          <a:lstStyle/>
          <a:p>
            <a:r>
              <a:rPr lang="en-US" b="1">
                <a:solidFill>
                  <a:schemeClr val="bg1"/>
                </a:solidFill>
              </a:rPr>
              <a:t>ACF IOTM</a:t>
            </a:r>
          </a:p>
        </p:txBody>
      </p:sp>
      <p:pic>
        <p:nvPicPr>
          <p:cNvPr id="2" name="Picture 1">
            <a:extLst>
              <a:ext uri="{FF2B5EF4-FFF2-40B4-BE49-F238E27FC236}">
                <a16:creationId xmlns:a16="http://schemas.microsoft.com/office/drawing/2014/main" id="{B38CB804-AC4A-A0F2-C936-2242E9D036C5}"/>
              </a:ext>
            </a:extLst>
          </p:cNvPr>
          <p:cNvPicPr>
            <a:picLocks noChangeAspect="1"/>
          </p:cNvPicPr>
          <p:nvPr/>
        </p:nvPicPr>
        <p:blipFill>
          <a:blip r:embed="rId2">
            <a:extLst>
              <a:ext uri="{28A0092B-C50C-407E-A947-70E740481C1C}">
                <a14:useLocalDpi xmlns:a14="http://schemas.microsoft.com/office/drawing/2010/main" val="0"/>
              </a:ext>
            </a:extLst>
          </a:blip>
          <a:srcRect l="25727" r="25727"/>
          <a:stretch/>
        </p:blipFill>
        <p:spPr>
          <a:xfrm>
            <a:off x="512009" y="1988191"/>
            <a:ext cx="2491250" cy="2881617"/>
          </a:xfrm>
          <a:prstGeom prst="rect">
            <a:avLst/>
          </a:prstGeom>
          <a:ln w="76200">
            <a:solidFill>
              <a:schemeClr val="bg1"/>
            </a:solidFill>
          </a:ln>
        </p:spPr>
      </p:pic>
      <p:sp>
        <p:nvSpPr>
          <p:cNvPr id="5" name="TextBox 4">
            <a:extLst>
              <a:ext uri="{FF2B5EF4-FFF2-40B4-BE49-F238E27FC236}">
                <a16:creationId xmlns:a16="http://schemas.microsoft.com/office/drawing/2014/main" id="{1460501E-F807-DCD9-E742-B79BC1CBE431}"/>
              </a:ext>
            </a:extLst>
          </p:cNvPr>
          <p:cNvSpPr txBox="1"/>
          <p:nvPr/>
        </p:nvSpPr>
        <p:spPr>
          <a:xfrm>
            <a:off x="5213230" y="6218080"/>
            <a:ext cx="1765539" cy="369332"/>
          </a:xfrm>
          <a:prstGeom prst="rect">
            <a:avLst/>
          </a:prstGeom>
          <a:noFill/>
        </p:spPr>
        <p:txBody>
          <a:bodyPr wrap="square" rtlCol="0">
            <a:spAutoFit/>
          </a:bodyPr>
          <a:lstStyle/>
          <a:p>
            <a:r>
              <a:rPr lang="en-US" b="1" dirty="0">
                <a:solidFill>
                  <a:schemeClr val="bg1"/>
                </a:solidFill>
              </a:rPr>
              <a:t>DECEMBER 2025</a:t>
            </a:r>
          </a:p>
        </p:txBody>
      </p:sp>
      <p:sp>
        <p:nvSpPr>
          <p:cNvPr id="6" name="TextBox 5">
            <a:extLst>
              <a:ext uri="{FF2B5EF4-FFF2-40B4-BE49-F238E27FC236}">
                <a16:creationId xmlns:a16="http://schemas.microsoft.com/office/drawing/2014/main" id="{45C7A030-5AFC-CE33-825B-57C68FB61441}"/>
              </a:ext>
            </a:extLst>
          </p:cNvPr>
          <p:cNvSpPr txBox="1"/>
          <p:nvPr/>
        </p:nvSpPr>
        <p:spPr>
          <a:xfrm>
            <a:off x="10354733" y="6218080"/>
            <a:ext cx="1560461" cy="369332"/>
          </a:xfrm>
          <a:prstGeom prst="rect">
            <a:avLst/>
          </a:prstGeom>
          <a:noFill/>
        </p:spPr>
        <p:txBody>
          <a:bodyPr wrap="square" rtlCol="0">
            <a:spAutoFit/>
          </a:bodyPr>
          <a:lstStyle/>
          <a:p>
            <a:r>
              <a:rPr lang="en-US" b="1" dirty="0">
                <a:solidFill>
                  <a:schemeClr val="bg1"/>
                </a:solidFill>
              </a:rPr>
              <a:t>LEAFY GREENS</a:t>
            </a:r>
          </a:p>
        </p:txBody>
      </p:sp>
    </p:spTree>
    <p:extLst>
      <p:ext uri="{BB962C8B-B14F-4D97-AF65-F5344CB8AC3E}">
        <p14:creationId xmlns:p14="http://schemas.microsoft.com/office/powerpoint/2010/main" val="1731627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cc56a7-28b8-4c6d-92fd-2628b4929506">
      <Terms xmlns="http://schemas.microsoft.com/office/infopath/2007/PartnerControls"/>
    </lcf76f155ced4ddcb4097134ff3c332f>
    <TaxCatchAll xmlns="e8165b12-e369-41f0-bb30-7c2a5d6165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4924AEF53694448F07A4FA9C545C2F" ma:contentTypeVersion="18" ma:contentTypeDescription="Create a new document." ma:contentTypeScope="" ma:versionID="c401bb3f20b5d46314986efa71c409ca">
  <xsd:schema xmlns:xsd="http://www.w3.org/2001/XMLSchema" xmlns:xs="http://www.w3.org/2001/XMLSchema" xmlns:p="http://schemas.microsoft.com/office/2006/metadata/properties" xmlns:ns2="18cc56a7-28b8-4c6d-92fd-2628b4929506" xmlns:ns3="e8165b12-e369-41f0-bb30-7c2a5d616508" targetNamespace="http://schemas.microsoft.com/office/2006/metadata/properties" ma:root="true" ma:fieldsID="676334c05d377c04485be675208ddb05" ns2:_="" ns3:_="">
    <xsd:import namespace="18cc56a7-28b8-4c6d-92fd-2628b4929506"/>
    <xsd:import namespace="e8165b12-e369-41f0-bb30-7c2a5d61650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c56a7-28b8-4c6d-92fd-2628b4929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d8c39a6-6653-446c-b0bb-c4766020fb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165b12-e369-41f0-bb30-7c2a5d61650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efc6758-ccb3-4e50-a56d-7b0ef3b1f38e}" ma:internalName="TaxCatchAll" ma:showField="CatchAllData" ma:web="e8165b12-e369-41f0-bb30-7c2a5d6165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794226-77C4-4FE7-AC74-7B29CF186603}">
  <ds:schemaRefs>
    <ds:schemaRef ds:uri="http://schemas.microsoft.com/sharepoint/v3/contenttype/forms"/>
  </ds:schemaRefs>
</ds:datastoreItem>
</file>

<file path=customXml/itemProps2.xml><?xml version="1.0" encoding="utf-8"?>
<ds:datastoreItem xmlns:ds="http://schemas.openxmlformats.org/officeDocument/2006/customXml" ds:itemID="{DC8EED28-AE83-4805-8396-3771E29FFD74}">
  <ds:schemaRefs>
    <ds:schemaRef ds:uri="18cc56a7-28b8-4c6d-92fd-2628b4929506"/>
    <ds:schemaRef ds:uri="e8165b12-e369-41f0-bb30-7c2a5d616508"/>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289CB0A-6431-4279-AC6A-12087AE19C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cc56a7-28b8-4c6d-92fd-2628b4929506"/>
    <ds:schemaRef ds:uri="e8165b12-e369-41f0-bb30-7c2a5d6165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122</TotalTime>
  <Words>2431</Words>
  <Application>Microsoft Office PowerPoint</Application>
  <PresentationFormat>Widescreen</PresentationFormat>
  <Paragraphs>342</Paragraphs>
  <Slides>20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Penry</dc:creator>
  <cp:lastModifiedBy>Robert Penry</cp:lastModifiedBy>
  <cp:revision>2</cp:revision>
  <dcterms:created xsi:type="dcterms:W3CDTF">2022-12-20T14:16:03Z</dcterms:created>
  <dcterms:modified xsi:type="dcterms:W3CDTF">2025-12-01T14:35:09Z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0x010100894924AEF53694448F07A4FA9C545C2F</vt:lpwstr>
  </property>
</Properties>
</file>